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2" r:id="rId2"/>
    <p:sldId id="263" r:id="rId3"/>
    <p:sldId id="348" r:id="rId4"/>
    <p:sldId id="349" r:id="rId5"/>
    <p:sldId id="391" r:id="rId6"/>
    <p:sldId id="392" r:id="rId7"/>
    <p:sldId id="393" r:id="rId8"/>
    <p:sldId id="394" r:id="rId9"/>
    <p:sldId id="399" r:id="rId10"/>
    <p:sldId id="396" r:id="rId11"/>
    <p:sldId id="398" r:id="rId12"/>
    <p:sldId id="397" r:id="rId13"/>
    <p:sldId id="351" r:id="rId14"/>
    <p:sldId id="356" r:id="rId15"/>
    <p:sldId id="357" r:id="rId16"/>
    <p:sldId id="401" r:id="rId17"/>
    <p:sldId id="404" r:id="rId18"/>
    <p:sldId id="402" r:id="rId19"/>
    <p:sldId id="403" r:id="rId20"/>
    <p:sldId id="405" r:id="rId21"/>
    <p:sldId id="406" r:id="rId22"/>
    <p:sldId id="407" r:id="rId23"/>
    <p:sldId id="408" r:id="rId24"/>
    <p:sldId id="409" r:id="rId25"/>
    <p:sldId id="410" r:id="rId26"/>
    <p:sldId id="418" r:id="rId27"/>
    <p:sldId id="419" r:id="rId28"/>
    <p:sldId id="413" r:id="rId29"/>
    <p:sldId id="414" r:id="rId30"/>
    <p:sldId id="415" r:id="rId31"/>
    <p:sldId id="416" r:id="rId32"/>
    <p:sldId id="417" r:id="rId33"/>
    <p:sldId id="421" r:id="rId34"/>
    <p:sldId id="428" r:id="rId35"/>
    <p:sldId id="425" r:id="rId36"/>
    <p:sldId id="426" r:id="rId37"/>
    <p:sldId id="429" r:id="rId38"/>
    <p:sldId id="430" r:id="rId39"/>
    <p:sldId id="431" r:id="rId40"/>
    <p:sldId id="432" r:id="rId41"/>
    <p:sldId id="422" r:id="rId42"/>
    <p:sldId id="386" r:id="rId43"/>
    <p:sldId id="424" r:id="rId44"/>
    <p:sldId id="346" r:id="rId4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86202" autoAdjust="0"/>
  </p:normalViewPr>
  <p:slideViewPr>
    <p:cSldViewPr snapToGrid="0">
      <p:cViewPr varScale="1">
        <p:scale>
          <a:sx n="70" d="100"/>
          <a:sy n="70" d="100"/>
        </p:scale>
        <p:origin x="605" y="62"/>
      </p:cViewPr>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AE2FE-8ADD-45ED-9CEE-73AAA46C5B2B}"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pl-PL"/>
        </a:p>
      </dgm:t>
    </dgm:pt>
    <dgm:pt modelId="{83202476-3C83-4364-9213-3CA9611F6069}">
      <dgm:prSet phldrT="[Tekst]" custT="1"/>
      <dgm:spPr/>
      <dgm:t>
        <a:bodyPr/>
        <a:lstStyle/>
        <a:p>
          <a:r>
            <a:rPr lang="pl-PL" sz="2400" dirty="0">
              <a:latin typeface="Calibri" panose="020F0502020204030204" pitchFamily="34" charset="0"/>
              <a:cs typeface="Calibri" panose="020F0502020204030204" pitchFamily="34" charset="0"/>
            </a:rPr>
            <a:t>Krok 1. Poznanie sytuacji</a:t>
          </a:r>
        </a:p>
      </dgm:t>
    </dgm:pt>
    <dgm:pt modelId="{F65F7721-76F9-4D01-928C-CA13F61F5A9C}" type="parTrans" cxnId="{917016D4-D943-4E51-AAE6-89FA41B77CB3}">
      <dgm:prSet/>
      <dgm:spPr/>
      <dgm:t>
        <a:bodyPr/>
        <a:lstStyle/>
        <a:p>
          <a:endParaRPr lang="pl-PL"/>
        </a:p>
      </dgm:t>
    </dgm:pt>
    <dgm:pt modelId="{9C33B6BE-A9D0-486B-A596-B5077C55105E}" type="sibTrans" cxnId="{917016D4-D943-4E51-AAE6-89FA41B77CB3}">
      <dgm:prSet/>
      <dgm:spPr/>
      <dgm:t>
        <a:bodyPr/>
        <a:lstStyle/>
        <a:p>
          <a:endParaRPr lang="pl-PL"/>
        </a:p>
      </dgm:t>
    </dgm:pt>
    <dgm:pt modelId="{1E26A2EF-D08D-4DE9-B9D7-BA5418DAB233}">
      <dgm:prSet phldrT="[Tekst]" custT="1"/>
      <dgm:spPr/>
      <dgm:t>
        <a:bodyPr/>
        <a:lstStyle/>
        <a:p>
          <a:r>
            <a:rPr lang="pl-PL" sz="2400" dirty="0">
              <a:latin typeface="Calibri" panose="020F0502020204030204" pitchFamily="34" charset="0"/>
              <a:cs typeface="Calibri" panose="020F0502020204030204" pitchFamily="34" charset="0"/>
            </a:rPr>
            <a:t>Krok 2. Określenie stanu docelowego</a:t>
          </a:r>
        </a:p>
      </dgm:t>
    </dgm:pt>
    <dgm:pt modelId="{DC79B2AE-203E-43F1-B1A9-6278D637AC0B}" type="parTrans" cxnId="{933D827B-8BDE-4C59-AFF0-A582CFF6521E}">
      <dgm:prSet/>
      <dgm:spPr/>
      <dgm:t>
        <a:bodyPr/>
        <a:lstStyle/>
        <a:p>
          <a:endParaRPr lang="pl-PL"/>
        </a:p>
      </dgm:t>
    </dgm:pt>
    <dgm:pt modelId="{F04D8730-B0AC-4053-8688-82071EBD0650}" type="sibTrans" cxnId="{933D827B-8BDE-4C59-AFF0-A582CFF6521E}">
      <dgm:prSet/>
      <dgm:spPr/>
      <dgm:t>
        <a:bodyPr/>
        <a:lstStyle/>
        <a:p>
          <a:endParaRPr lang="pl-PL"/>
        </a:p>
      </dgm:t>
    </dgm:pt>
    <dgm:pt modelId="{54DEECF7-F682-45BD-9B54-B459C2FA70D4}">
      <dgm:prSet phldrT="[Tekst]" custT="1"/>
      <dgm:spPr/>
      <dgm:t>
        <a:bodyPr/>
        <a:lstStyle/>
        <a:p>
          <a:r>
            <a:rPr lang="pl-PL" sz="2400" dirty="0">
              <a:latin typeface="Calibri" panose="020F0502020204030204" pitchFamily="34" charset="0"/>
              <a:cs typeface="Calibri" panose="020F0502020204030204" pitchFamily="34" charset="0"/>
            </a:rPr>
            <a:t>Jak chcemy, żeby było?</a:t>
          </a:r>
        </a:p>
      </dgm:t>
    </dgm:pt>
    <dgm:pt modelId="{D86CB544-0EF5-4AF9-BF33-8FCB45C9A804}" type="parTrans" cxnId="{EE9565D6-317F-47F4-B407-81EB0BF83E55}">
      <dgm:prSet/>
      <dgm:spPr/>
      <dgm:t>
        <a:bodyPr/>
        <a:lstStyle/>
        <a:p>
          <a:endParaRPr lang="pl-PL"/>
        </a:p>
      </dgm:t>
    </dgm:pt>
    <dgm:pt modelId="{AFEE6545-5E9C-4A77-8B64-84DFF6462760}" type="sibTrans" cxnId="{EE9565D6-317F-47F4-B407-81EB0BF83E55}">
      <dgm:prSet/>
      <dgm:spPr/>
      <dgm:t>
        <a:bodyPr/>
        <a:lstStyle/>
        <a:p>
          <a:endParaRPr lang="pl-PL"/>
        </a:p>
      </dgm:t>
    </dgm:pt>
    <dgm:pt modelId="{83388D56-8767-4D80-973E-7435A0BF24BC}">
      <dgm:prSet phldrT="[Tekst]" custT="1"/>
      <dgm:spPr/>
      <dgm:t>
        <a:bodyPr/>
        <a:lstStyle/>
        <a:p>
          <a:r>
            <a:rPr lang="pl-PL" sz="2400" dirty="0">
              <a:latin typeface="Calibri" panose="020F0502020204030204" pitchFamily="34" charset="0"/>
              <a:cs typeface="Calibri" panose="020F0502020204030204" pitchFamily="34" charset="0"/>
            </a:rPr>
            <a:t>Krok 3. Szukanie przyczyn</a:t>
          </a:r>
        </a:p>
      </dgm:t>
    </dgm:pt>
    <dgm:pt modelId="{54601321-36F4-472B-8996-069B3AD8A664}" type="parTrans" cxnId="{D7D5678F-46E8-49C4-9C80-3EABD8AACC9A}">
      <dgm:prSet/>
      <dgm:spPr/>
      <dgm:t>
        <a:bodyPr/>
        <a:lstStyle/>
        <a:p>
          <a:endParaRPr lang="pl-PL"/>
        </a:p>
      </dgm:t>
    </dgm:pt>
    <dgm:pt modelId="{93C281E7-7E30-4261-AB93-23263174EEC3}" type="sibTrans" cxnId="{D7D5678F-46E8-49C4-9C80-3EABD8AACC9A}">
      <dgm:prSet/>
      <dgm:spPr/>
      <dgm:t>
        <a:bodyPr/>
        <a:lstStyle/>
        <a:p>
          <a:endParaRPr lang="pl-PL"/>
        </a:p>
      </dgm:t>
    </dgm:pt>
    <dgm:pt modelId="{6466B529-FC7A-4B16-B481-2FF13DEFDFBC}">
      <dgm:prSet phldrT="[Tekst]" custT="1"/>
      <dgm:spPr/>
      <dgm:t>
        <a:bodyPr/>
        <a:lstStyle/>
        <a:p>
          <a:r>
            <a:rPr lang="pl-PL" sz="2400" dirty="0">
              <a:latin typeface="Calibri" panose="020F0502020204030204" pitchFamily="34" charset="0"/>
              <a:cs typeface="Calibri" panose="020F0502020204030204" pitchFamily="34" charset="0"/>
            </a:rPr>
            <a:t>Co powoduje, że nie mamy stanu docelowego?</a:t>
          </a:r>
        </a:p>
      </dgm:t>
    </dgm:pt>
    <dgm:pt modelId="{77578247-6CBB-4F34-BDBD-6DC07EDF66B1}" type="parTrans" cxnId="{A241F569-85EE-4358-A4BD-6C9238D18854}">
      <dgm:prSet/>
      <dgm:spPr/>
      <dgm:t>
        <a:bodyPr/>
        <a:lstStyle/>
        <a:p>
          <a:endParaRPr lang="pl-PL"/>
        </a:p>
      </dgm:t>
    </dgm:pt>
    <dgm:pt modelId="{FCB991D9-7530-4911-B986-171970FE75CF}" type="sibTrans" cxnId="{A241F569-85EE-4358-A4BD-6C9238D18854}">
      <dgm:prSet/>
      <dgm:spPr/>
      <dgm:t>
        <a:bodyPr/>
        <a:lstStyle/>
        <a:p>
          <a:endParaRPr lang="pl-PL"/>
        </a:p>
      </dgm:t>
    </dgm:pt>
    <dgm:pt modelId="{2908C6BC-30A9-4D02-A8B6-F215F3C8B3EC}">
      <dgm:prSet phldrT="[Tekst]" custT="1"/>
      <dgm:spPr/>
      <dgm:t>
        <a:bodyPr/>
        <a:lstStyle/>
        <a:p>
          <a:r>
            <a:rPr lang="pl-PL" sz="2400" dirty="0">
              <a:latin typeface="Calibri" panose="020F0502020204030204" pitchFamily="34" charset="0"/>
              <a:cs typeface="Calibri" panose="020F0502020204030204" pitchFamily="34" charset="0"/>
            </a:rPr>
            <a:t>Krok 4. Zdefiniowanie luki</a:t>
          </a:r>
        </a:p>
        <a:p>
          <a:endParaRPr lang="pl-PL" sz="1200" dirty="0">
            <a:latin typeface="Arial" panose="020B0604020202020204" pitchFamily="34" charset="0"/>
            <a:cs typeface="Arial" panose="020B0604020202020204" pitchFamily="34" charset="0"/>
          </a:endParaRPr>
        </a:p>
      </dgm:t>
    </dgm:pt>
    <dgm:pt modelId="{8858D1EC-7323-494C-A63E-316574D3C636}" type="parTrans" cxnId="{EA93535F-7BDD-4248-8F2B-9F11F7A25736}">
      <dgm:prSet/>
      <dgm:spPr/>
      <dgm:t>
        <a:bodyPr/>
        <a:lstStyle/>
        <a:p>
          <a:endParaRPr lang="pl-PL"/>
        </a:p>
      </dgm:t>
    </dgm:pt>
    <dgm:pt modelId="{98DD561F-5C07-44C3-B369-A0ECB5D55CB4}" type="sibTrans" cxnId="{EA93535F-7BDD-4248-8F2B-9F11F7A25736}">
      <dgm:prSet/>
      <dgm:spPr/>
      <dgm:t>
        <a:bodyPr/>
        <a:lstStyle/>
        <a:p>
          <a:endParaRPr lang="pl-PL"/>
        </a:p>
      </dgm:t>
    </dgm:pt>
    <dgm:pt modelId="{8C2991D2-66F4-4E74-A0A9-D71C0A560255}">
      <dgm:prSet phldrT="[Tekst]" custT="1"/>
      <dgm:spPr/>
      <dgm:t>
        <a:bodyPr/>
        <a:lstStyle/>
        <a:p>
          <a:r>
            <a:rPr lang="pl-PL" sz="2000" dirty="0">
              <a:latin typeface="Arial" panose="020B0604020202020204" pitchFamily="34" charset="0"/>
              <a:cs typeface="Arial" panose="020B0604020202020204" pitchFamily="34" charset="0"/>
            </a:rPr>
            <a:t>Jaki obszar do rozwoju jest kluczowy, aby osiągnąć stan docelowy?</a:t>
          </a:r>
        </a:p>
      </dgm:t>
    </dgm:pt>
    <dgm:pt modelId="{ED000E0B-5891-4764-8FD7-D682F3AC8094}" type="parTrans" cxnId="{3448EB1E-0A5B-4889-B2AD-E54550A766EA}">
      <dgm:prSet/>
      <dgm:spPr/>
      <dgm:t>
        <a:bodyPr/>
        <a:lstStyle/>
        <a:p>
          <a:endParaRPr lang="pl-PL"/>
        </a:p>
      </dgm:t>
    </dgm:pt>
    <dgm:pt modelId="{2399C647-A28C-4086-AAA9-D9CC010F712F}" type="sibTrans" cxnId="{3448EB1E-0A5B-4889-B2AD-E54550A766EA}">
      <dgm:prSet/>
      <dgm:spPr/>
      <dgm:t>
        <a:bodyPr/>
        <a:lstStyle/>
        <a:p>
          <a:endParaRPr lang="pl-PL"/>
        </a:p>
      </dgm:t>
    </dgm:pt>
    <dgm:pt modelId="{7F87A94B-E034-440C-81B0-4906CEF3EDB3}">
      <dgm:prSet phldrT="[Tekst]" custT="1"/>
      <dgm:spPr/>
      <dgm:t>
        <a:bodyPr/>
        <a:lstStyle/>
        <a:p>
          <a:r>
            <a:rPr lang="pl-PL" sz="2400" dirty="0">
              <a:latin typeface="Calibri" panose="020F0502020204030204" pitchFamily="34" charset="0"/>
              <a:cs typeface="Calibri" panose="020F0502020204030204" pitchFamily="34" charset="0"/>
            </a:rPr>
            <a:t>Jak jest?</a:t>
          </a:r>
        </a:p>
      </dgm:t>
    </dgm:pt>
    <dgm:pt modelId="{73994E46-4CDB-43E5-8B63-F4F4BC17A2C6}" type="parTrans" cxnId="{5A1E2C56-F244-4C72-8DF0-84FEF3F62C7E}">
      <dgm:prSet/>
      <dgm:spPr/>
      <dgm:t>
        <a:bodyPr/>
        <a:lstStyle/>
        <a:p>
          <a:endParaRPr lang="pl-PL"/>
        </a:p>
      </dgm:t>
    </dgm:pt>
    <dgm:pt modelId="{800799D5-BD17-4D3F-8138-C2A56E086D78}" type="sibTrans" cxnId="{5A1E2C56-F244-4C72-8DF0-84FEF3F62C7E}">
      <dgm:prSet/>
      <dgm:spPr/>
      <dgm:t>
        <a:bodyPr/>
        <a:lstStyle/>
        <a:p>
          <a:endParaRPr lang="pl-PL"/>
        </a:p>
      </dgm:t>
    </dgm:pt>
    <dgm:pt modelId="{0BD85F03-0E57-44A2-96D0-F5AA049411AA}" type="pres">
      <dgm:prSet presAssocID="{509AE2FE-8ADD-45ED-9CEE-73AAA46C5B2B}" presName="Name0" presStyleCnt="0">
        <dgm:presLayoutVars>
          <dgm:dir/>
          <dgm:animLvl val="lvl"/>
          <dgm:resizeHandles/>
        </dgm:presLayoutVars>
      </dgm:prSet>
      <dgm:spPr/>
    </dgm:pt>
    <dgm:pt modelId="{F17D6F98-E05B-42CB-8DEE-E1BF26AE7C36}" type="pres">
      <dgm:prSet presAssocID="{83202476-3C83-4364-9213-3CA9611F6069}" presName="linNode" presStyleCnt="0"/>
      <dgm:spPr/>
    </dgm:pt>
    <dgm:pt modelId="{2828A8BA-53FE-48AB-8057-FB7A6FC0F67D}" type="pres">
      <dgm:prSet presAssocID="{83202476-3C83-4364-9213-3CA9611F6069}" presName="parentShp" presStyleLbl="node1" presStyleIdx="0" presStyleCnt="4">
        <dgm:presLayoutVars>
          <dgm:bulletEnabled val="1"/>
        </dgm:presLayoutVars>
      </dgm:prSet>
      <dgm:spPr/>
    </dgm:pt>
    <dgm:pt modelId="{F5E49F18-A985-41A8-B89F-6745EEB0E28A}" type="pres">
      <dgm:prSet presAssocID="{83202476-3C83-4364-9213-3CA9611F6069}" presName="childShp" presStyleLbl="bgAccFollowNode1" presStyleIdx="0" presStyleCnt="4">
        <dgm:presLayoutVars>
          <dgm:bulletEnabled val="1"/>
        </dgm:presLayoutVars>
      </dgm:prSet>
      <dgm:spPr/>
    </dgm:pt>
    <dgm:pt modelId="{11A18376-1D71-4F06-8FCA-219BB26DC9D5}" type="pres">
      <dgm:prSet presAssocID="{9C33B6BE-A9D0-486B-A596-B5077C55105E}" presName="spacing" presStyleCnt="0"/>
      <dgm:spPr/>
    </dgm:pt>
    <dgm:pt modelId="{10D9E832-6C12-4CF6-AFFD-F055B9F4EBF9}" type="pres">
      <dgm:prSet presAssocID="{1E26A2EF-D08D-4DE9-B9D7-BA5418DAB233}" presName="linNode" presStyleCnt="0"/>
      <dgm:spPr/>
    </dgm:pt>
    <dgm:pt modelId="{6DED8F73-6262-4483-9BD6-4FD93F105320}" type="pres">
      <dgm:prSet presAssocID="{1E26A2EF-D08D-4DE9-B9D7-BA5418DAB233}" presName="parentShp" presStyleLbl="node1" presStyleIdx="1" presStyleCnt="4" custLinFactNeighborX="596" custLinFactNeighborY="5102">
        <dgm:presLayoutVars>
          <dgm:bulletEnabled val="1"/>
        </dgm:presLayoutVars>
      </dgm:prSet>
      <dgm:spPr/>
    </dgm:pt>
    <dgm:pt modelId="{CFBB4D44-5815-4A1D-AA6E-0294E9915C94}" type="pres">
      <dgm:prSet presAssocID="{1E26A2EF-D08D-4DE9-B9D7-BA5418DAB233}" presName="childShp" presStyleLbl="bgAccFollowNode1" presStyleIdx="1" presStyleCnt="4">
        <dgm:presLayoutVars>
          <dgm:bulletEnabled val="1"/>
        </dgm:presLayoutVars>
      </dgm:prSet>
      <dgm:spPr/>
    </dgm:pt>
    <dgm:pt modelId="{2D96D291-4B95-4944-BF87-67861E5F8A02}" type="pres">
      <dgm:prSet presAssocID="{F04D8730-B0AC-4053-8688-82071EBD0650}" presName="spacing" presStyleCnt="0"/>
      <dgm:spPr/>
    </dgm:pt>
    <dgm:pt modelId="{452872A2-8265-4750-9ED1-CD7DD5E27579}" type="pres">
      <dgm:prSet presAssocID="{83388D56-8767-4D80-973E-7435A0BF24BC}" presName="linNode" presStyleCnt="0"/>
      <dgm:spPr/>
    </dgm:pt>
    <dgm:pt modelId="{E63D1534-F9F5-4EE4-9D81-8AC57B730FE9}" type="pres">
      <dgm:prSet presAssocID="{83388D56-8767-4D80-973E-7435A0BF24BC}" presName="parentShp" presStyleLbl="node1" presStyleIdx="2" presStyleCnt="4">
        <dgm:presLayoutVars>
          <dgm:bulletEnabled val="1"/>
        </dgm:presLayoutVars>
      </dgm:prSet>
      <dgm:spPr/>
    </dgm:pt>
    <dgm:pt modelId="{4D1C0481-DEEA-4E06-95B4-E54A9FBF1CD7}" type="pres">
      <dgm:prSet presAssocID="{83388D56-8767-4D80-973E-7435A0BF24BC}" presName="childShp" presStyleLbl="bgAccFollowNode1" presStyleIdx="2" presStyleCnt="4">
        <dgm:presLayoutVars>
          <dgm:bulletEnabled val="1"/>
        </dgm:presLayoutVars>
      </dgm:prSet>
      <dgm:spPr/>
    </dgm:pt>
    <dgm:pt modelId="{43A4BBEF-835B-4F8D-B13E-ED570B3B4542}" type="pres">
      <dgm:prSet presAssocID="{93C281E7-7E30-4261-AB93-23263174EEC3}" presName="spacing" presStyleCnt="0"/>
      <dgm:spPr/>
    </dgm:pt>
    <dgm:pt modelId="{E8CCEE1D-8735-48BB-A653-E910A376826C}" type="pres">
      <dgm:prSet presAssocID="{2908C6BC-30A9-4D02-A8B6-F215F3C8B3EC}" presName="linNode" presStyleCnt="0"/>
      <dgm:spPr/>
    </dgm:pt>
    <dgm:pt modelId="{6DEA4BF5-3482-4213-A97E-049701138028}" type="pres">
      <dgm:prSet presAssocID="{2908C6BC-30A9-4D02-A8B6-F215F3C8B3EC}" presName="parentShp" presStyleLbl="node1" presStyleIdx="3" presStyleCnt="4">
        <dgm:presLayoutVars>
          <dgm:bulletEnabled val="1"/>
        </dgm:presLayoutVars>
      </dgm:prSet>
      <dgm:spPr/>
    </dgm:pt>
    <dgm:pt modelId="{B72D5633-2033-407A-A7D5-461048CEDAEF}" type="pres">
      <dgm:prSet presAssocID="{2908C6BC-30A9-4D02-A8B6-F215F3C8B3EC}" presName="childShp" presStyleLbl="bgAccFollowNode1" presStyleIdx="3" presStyleCnt="4" custLinFactNeighborX="551" custLinFactNeighborY="-1855">
        <dgm:presLayoutVars>
          <dgm:bulletEnabled val="1"/>
        </dgm:presLayoutVars>
      </dgm:prSet>
      <dgm:spPr/>
    </dgm:pt>
  </dgm:ptLst>
  <dgm:cxnLst>
    <dgm:cxn modelId="{C4378408-606D-4778-BACB-CBB073C5EE5B}" type="presOf" srcId="{1E26A2EF-D08D-4DE9-B9D7-BA5418DAB233}" destId="{6DED8F73-6262-4483-9BD6-4FD93F105320}" srcOrd="0" destOrd="0" presId="urn:microsoft.com/office/officeart/2005/8/layout/vList6"/>
    <dgm:cxn modelId="{3448EB1E-0A5B-4889-B2AD-E54550A766EA}" srcId="{2908C6BC-30A9-4D02-A8B6-F215F3C8B3EC}" destId="{8C2991D2-66F4-4E74-A0A9-D71C0A560255}" srcOrd="0" destOrd="0" parTransId="{ED000E0B-5891-4764-8FD7-D682F3AC8094}" sibTransId="{2399C647-A28C-4086-AAA9-D9CC010F712F}"/>
    <dgm:cxn modelId="{1BF7415F-A770-4324-A882-30665322353E}" type="presOf" srcId="{7F87A94B-E034-440C-81B0-4906CEF3EDB3}" destId="{F5E49F18-A985-41A8-B89F-6745EEB0E28A}" srcOrd="0" destOrd="0" presId="urn:microsoft.com/office/officeart/2005/8/layout/vList6"/>
    <dgm:cxn modelId="{EA93535F-7BDD-4248-8F2B-9F11F7A25736}" srcId="{509AE2FE-8ADD-45ED-9CEE-73AAA46C5B2B}" destId="{2908C6BC-30A9-4D02-A8B6-F215F3C8B3EC}" srcOrd="3" destOrd="0" parTransId="{8858D1EC-7323-494C-A63E-316574D3C636}" sibTransId="{98DD561F-5C07-44C3-B369-A0ECB5D55CB4}"/>
    <dgm:cxn modelId="{F1BC1D41-C128-4D11-A0BC-075B8A6CBB2A}" type="presOf" srcId="{509AE2FE-8ADD-45ED-9CEE-73AAA46C5B2B}" destId="{0BD85F03-0E57-44A2-96D0-F5AA049411AA}" srcOrd="0" destOrd="0" presId="urn:microsoft.com/office/officeart/2005/8/layout/vList6"/>
    <dgm:cxn modelId="{2F8E4F61-6A1E-44B0-9727-FF6F15CAE608}" type="presOf" srcId="{83388D56-8767-4D80-973E-7435A0BF24BC}" destId="{E63D1534-F9F5-4EE4-9D81-8AC57B730FE9}" srcOrd="0" destOrd="0" presId="urn:microsoft.com/office/officeart/2005/8/layout/vList6"/>
    <dgm:cxn modelId="{A241F569-85EE-4358-A4BD-6C9238D18854}" srcId="{83388D56-8767-4D80-973E-7435A0BF24BC}" destId="{6466B529-FC7A-4B16-B481-2FF13DEFDFBC}" srcOrd="0" destOrd="0" parTransId="{77578247-6CBB-4F34-BDBD-6DC07EDF66B1}" sibTransId="{FCB991D9-7530-4911-B986-171970FE75CF}"/>
    <dgm:cxn modelId="{63A73971-2ED0-4664-9633-31D101B4EA55}" type="presOf" srcId="{2908C6BC-30A9-4D02-A8B6-F215F3C8B3EC}" destId="{6DEA4BF5-3482-4213-A97E-049701138028}" srcOrd="0" destOrd="0" presId="urn:microsoft.com/office/officeart/2005/8/layout/vList6"/>
    <dgm:cxn modelId="{5A1E2C56-F244-4C72-8DF0-84FEF3F62C7E}" srcId="{83202476-3C83-4364-9213-3CA9611F6069}" destId="{7F87A94B-E034-440C-81B0-4906CEF3EDB3}" srcOrd="0" destOrd="0" parTransId="{73994E46-4CDB-43E5-8B63-F4F4BC17A2C6}" sibTransId="{800799D5-BD17-4D3F-8138-C2A56E086D78}"/>
    <dgm:cxn modelId="{933D827B-8BDE-4C59-AFF0-A582CFF6521E}" srcId="{509AE2FE-8ADD-45ED-9CEE-73AAA46C5B2B}" destId="{1E26A2EF-D08D-4DE9-B9D7-BA5418DAB233}" srcOrd="1" destOrd="0" parTransId="{DC79B2AE-203E-43F1-B1A9-6278D637AC0B}" sibTransId="{F04D8730-B0AC-4053-8688-82071EBD0650}"/>
    <dgm:cxn modelId="{FE038E83-F130-4453-AFED-83D2BE2D56E5}" type="presOf" srcId="{8C2991D2-66F4-4E74-A0A9-D71C0A560255}" destId="{B72D5633-2033-407A-A7D5-461048CEDAEF}" srcOrd="0" destOrd="0" presId="urn:microsoft.com/office/officeart/2005/8/layout/vList6"/>
    <dgm:cxn modelId="{D7D5678F-46E8-49C4-9C80-3EABD8AACC9A}" srcId="{509AE2FE-8ADD-45ED-9CEE-73AAA46C5B2B}" destId="{83388D56-8767-4D80-973E-7435A0BF24BC}" srcOrd="2" destOrd="0" parTransId="{54601321-36F4-472B-8996-069B3AD8A664}" sibTransId="{93C281E7-7E30-4261-AB93-23263174EEC3}"/>
    <dgm:cxn modelId="{E15B449E-946C-42F1-95F1-DD307F9C545C}" type="presOf" srcId="{6466B529-FC7A-4B16-B481-2FF13DEFDFBC}" destId="{4D1C0481-DEEA-4E06-95B4-E54A9FBF1CD7}" srcOrd="0" destOrd="0" presId="urn:microsoft.com/office/officeart/2005/8/layout/vList6"/>
    <dgm:cxn modelId="{39B0CAAA-C107-4A6C-B513-15B80A9CAD82}" type="presOf" srcId="{54DEECF7-F682-45BD-9B54-B459C2FA70D4}" destId="{CFBB4D44-5815-4A1D-AA6E-0294E9915C94}" srcOrd="0" destOrd="0" presId="urn:microsoft.com/office/officeart/2005/8/layout/vList6"/>
    <dgm:cxn modelId="{917016D4-D943-4E51-AAE6-89FA41B77CB3}" srcId="{509AE2FE-8ADD-45ED-9CEE-73AAA46C5B2B}" destId="{83202476-3C83-4364-9213-3CA9611F6069}" srcOrd="0" destOrd="0" parTransId="{F65F7721-76F9-4D01-928C-CA13F61F5A9C}" sibTransId="{9C33B6BE-A9D0-486B-A596-B5077C55105E}"/>
    <dgm:cxn modelId="{EE9565D6-317F-47F4-B407-81EB0BF83E55}" srcId="{1E26A2EF-D08D-4DE9-B9D7-BA5418DAB233}" destId="{54DEECF7-F682-45BD-9B54-B459C2FA70D4}" srcOrd="0" destOrd="0" parTransId="{D86CB544-0EF5-4AF9-BF33-8FCB45C9A804}" sibTransId="{AFEE6545-5E9C-4A77-8B64-84DFF6462760}"/>
    <dgm:cxn modelId="{3A693EE2-9602-4045-AAB8-92D772939BFC}" type="presOf" srcId="{83202476-3C83-4364-9213-3CA9611F6069}" destId="{2828A8BA-53FE-48AB-8057-FB7A6FC0F67D}" srcOrd="0" destOrd="0" presId="urn:microsoft.com/office/officeart/2005/8/layout/vList6"/>
    <dgm:cxn modelId="{C06C56F0-1EC9-4CB3-AB84-0E0A27D9BAE8}" type="presParOf" srcId="{0BD85F03-0E57-44A2-96D0-F5AA049411AA}" destId="{F17D6F98-E05B-42CB-8DEE-E1BF26AE7C36}" srcOrd="0" destOrd="0" presId="urn:microsoft.com/office/officeart/2005/8/layout/vList6"/>
    <dgm:cxn modelId="{5657D185-F645-45D4-B5DE-072A55B1304C}" type="presParOf" srcId="{F17D6F98-E05B-42CB-8DEE-E1BF26AE7C36}" destId="{2828A8BA-53FE-48AB-8057-FB7A6FC0F67D}" srcOrd="0" destOrd="0" presId="urn:microsoft.com/office/officeart/2005/8/layout/vList6"/>
    <dgm:cxn modelId="{9A28B688-5CA2-47FC-BF73-9D4A6934483D}" type="presParOf" srcId="{F17D6F98-E05B-42CB-8DEE-E1BF26AE7C36}" destId="{F5E49F18-A985-41A8-B89F-6745EEB0E28A}" srcOrd="1" destOrd="0" presId="urn:microsoft.com/office/officeart/2005/8/layout/vList6"/>
    <dgm:cxn modelId="{C11C7A4C-ED58-4726-A1EA-BFAE8351C530}" type="presParOf" srcId="{0BD85F03-0E57-44A2-96D0-F5AA049411AA}" destId="{11A18376-1D71-4F06-8FCA-219BB26DC9D5}" srcOrd="1" destOrd="0" presId="urn:microsoft.com/office/officeart/2005/8/layout/vList6"/>
    <dgm:cxn modelId="{9C097DBC-20F4-4A00-AB59-20FB8BECA0FA}" type="presParOf" srcId="{0BD85F03-0E57-44A2-96D0-F5AA049411AA}" destId="{10D9E832-6C12-4CF6-AFFD-F055B9F4EBF9}" srcOrd="2" destOrd="0" presId="urn:microsoft.com/office/officeart/2005/8/layout/vList6"/>
    <dgm:cxn modelId="{CDEAB578-A724-4045-A78C-1BEA409B8DFA}" type="presParOf" srcId="{10D9E832-6C12-4CF6-AFFD-F055B9F4EBF9}" destId="{6DED8F73-6262-4483-9BD6-4FD93F105320}" srcOrd="0" destOrd="0" presId="urn:microsoft.com/office/officeart/2005/8/layout/vList6"/>
    <dgm:cxn modelId="{62A7BB95-0B11-45DA-AB5B-2A9E2CE9855B}" type="presParOf" srcId="{10D9E832-6C12-4CF6-AFFD-F055B9F4EBF9}" destId="{CFBB4D44-5815-4A1D-AA6E-0294E9915C94}" srcOrd="1" destOrd="0" presId="urn:microsoft.com/office/officeart/2005/8/layout/vList6"/>
    <dgm:cxn modelId="{69690B83-74F2-4D62-9A36-45C681D78CE0}" type="presParOf" srcId="{0BD85F03-0E57-44A2-96D0-F5AA049411AA}" destId="{2D96D291-4B95-4944-BF87-67861E5F8A02}" srcOrd="3" destOrd="0" presId="urn:microsoft.com/office/officeart/2005/8/layout/vList6"/>
    <dgm:cxn modelId="{5F0CE499-CCD9-40F8-8328-144C8943959A}" type="presParOf" srcId="{0BD85F03-0E57-44A2-96D0-F5AA049411AA}" destId="{452872A2-8265-4750-9ED1-CD7DD5E27579}" srcOrd="4" destOrd="0" presId="urn:microsoft.com/office/officeart/2005/8/layout/vList6"/>
    <dgm:cxn modelId="{2B9872BF-2ACD-49BD-9AF9-FECCC8992B8A}" type="presParOf" srcId="{452872A2-8265-4750-9ED1-CD7DD5E27579}" destId="{E63D1534-F9F5-4EE4-9D81-8AC57B730FE9}" srcOrd="0" destOrd="0" presId="urn:microsoft.com/office/officeart/2005/8/layout/vList6"/>
    <dgm:cxn modelId="{7C4F12E8-ED0E-4A97-B877-2E10A5DDC767}" type="presParOf" srcId="{452872A2-8265-4750-9ED1-CD7DD5E27579}" destId="{4D1C0481-DEEA-4E06-95B4-E54A9FBF1CD7}" srcOrd="1" destOrd="0" presId="urn:microsoft.com/office/officeart/2005/8/layout/vList6"/>
    <dgm:cxn modelId="{4129A55E-D37C-4576-8BDE-DA0CDEA5B2E6}" type="presParOf" srcId="{0BD85F03-0E57-44A2-96D0-F5AA049411AA}" destId="{43A4BBEF-835B-4F8D-B13E-ED570B3B4542}" srcOrd="5" destOrd="0" presId="urn:microsoft.com/office/officeart/2005/8/layout/vList6"/>
    <dgm:cxn modelId="{B93DA767-9DBB-4F79-B759-063EA545E93D}" type="presParOf" srcId="{0BD85F03-0E57-44A2-96D0-F5AA049411AA}" destId="{E8CCEE1D-8735-48BB-A653-E910A376826C}" srcOrd="6" destOrd="0" presId="urn:microsoft.com/office/officeart/2005/8/layout/vList6"/>
    <dgm:cxn modelId="{809E281C-D59C-4667-92A6-FFACF2A94731}" type="presParOf" srcId="{E8CCEE1D-8735-48BB-A653-E910A376826C}" destId="{6DEA4BF5-3482-4213-A97E-049701138028}" srcOrd="0" destOrd="0" presId="urn:microsoft.com/office/officeart/2005/8/layout/vList6"/>
    <dgm:cxn modelId="{B639ABF2-B634-43C6-A629-FFB502B63A1B}" type="presParOf" srcId="{E8CCEE1D-8735-48BB-A653-E910A376826C}" destId="{B72D5633-2033-407A-A7D5-461048CEDAE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49F18-A985-41A8-B89F-6745EEB0E28A}">
      <dsp:nvSpPr>
        <dsp:cNvPr id="0" name=""/>
        <dsp:cNvSpPr/>
      </dsp:nvSpPr>
      <dsp:spPr>
        <a:xfrm>
          <a:off x="3399182" y="1351"/>
          <a:ext cx="5098773" cy="107187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l-PL" sz="2400" kern="1200" dirty="0">
              <a:latin typeface="Calibri" panose="020F0502020204030204" pitchFamily="34" charset="0"/>
              <a:cs typeface="Calibri" panose="020F0502020204030204" pitchFamily="34" charset="0"/>
            </a:rPr>
            <a:t>Jak jest?</a:t>
          </a:r>
        </a:p>
      </dsp:txBody>
      <dsp:txXfrm>
        <a:off x="3399182" y="135335"/>
        <a:ext cx="4696821" cy="803904"/>
      </dsp:txXfrm>
    </dsp:sp>
    <dsp:sp modelId="{2828A8BA-53FE-48AB-8057-FB7A6FC0F67D}">
      <dsp:nvSpPr>
        <dsp:cNvPr id="0" name=""/>
        <dsp:cNvSpPr/>
      </dsp:nvSpPr>
      <dsp:spPr>
        <a:xfrm>
          <a:off x="0" y="1351"/>
          <a:ext cx="3399182" cy="1071872"/>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latin typeface="Calibri" panose="020F0502020204030204" pitchFamily="34" charset="0"/>
              <a:cs typeface="Calibri" panose="020F0502020204030204" pitchFamily="34" charset="0"/>
            </a:rPr>
            <a:t>Krok 1. Poznanie sytuacji</a:t>
          </a:r>
        </a:p>
      </dsp:txBody>
      <dsp:txXfrm>
        <a:off x="52324" y="53675"/>
        <a:ext cx="3294534" cy="967224"/>
      </dsp:txXfrm>
    </dsp:sp>
    <dsp:sp modelId="{CFBB4D44-5815-4A1D-AA6E-0294E9915C94}">
      <dsp:nvSpPr>
        <dsp:cNvPr id="0" name=""/>
        <dsp:cNvSpPr/>
      </dsp:nvSpPr>
      <dsp:spPr>
        <a:xfrm>
          <a:off x="3399182" y="1180411"/>
          <a:ext cx="5098773" cy="107187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l-PL" sz="2400" kern="1200" dirty="0">
              <a:latin typeface="Calibri" panose="020F0502020204030204" pitchFamily="34" charset="0"/>
              <a:cs typeface="Calibri" panose="020F0502020204030204" pitchFamily="34" charset="0"/>
            </a:rPr>
            <a:t>Jak chcemy, żeby było?</a:t>
          </a:r>
        </a:p>
      </dsp:txBody>
      <dsp:txXfrm>
        <a:off x="3399182" y="1314395"/>
        <a:ext cx="4696821" cy="803904"/>
      </dsp:txXfrm>
    </dsp:sp>
    <dsp:sp modelId="{6DED8F73-6262-4483-9BD6-4FD93F105320}">
      <dsp:nvSpPr>
        <dsp:cNvPr id="0" name=""/>
        <dsp:cNvSpPr/>
      </dsp:nvSpPr>
      <dsp:spPr>
        <a:xfrm>
          <a:off x="30388" y="1235098"/>
          <a:ext cx="3399182" cy="1071872"/>
        </a:xfrm>
        <a:prstGeom prst="roundRect">
          <a:avLst/>
        </a:prstGeom>
        <a:solidFill>
          <a:schemeClr val="accent2">
            <a:shade val="80000"/>
            <a:hueOff val="-119436"/>
            <a:satOff val="1971"/>
            <a:lumOff val="82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latin typeface="Calibri" panose="020F0502020204030204" pitchFamily="34" charset="0"/>
              <a:cs typeface="Calibri" panose="020F0502020204030204" pitchFamily="34" charset="0"/>
            </a:rPr>
            <a:t>Krok 2. Określenie stanu docelowego</a:t>
          </a:r>
        </a:p>
      </dsp:txBody>
      <dsp:txXfrm>
        <a:off x="82712" y="1287422"/>
        <a:ext cx="3294534" cy="967224"/>
      </dsp:txXfrm>
    </dsp:sp>
    <dsp:sp modelId="{4D1C0481-DEEA-4E06-95B4-E54A9FBF1CD7}">
      <dsp:nvSpPr>
        <dsp:cNvPr id="0" name=""/>
        <dsp:cNvSpPr/>
      </dsp:nvSpPr>
      <dsp:spPr>
        <a:xfrm>
          <a:off x="3399182" y="2359471"/>
          <a:ext cx="5098773" cy="107187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l-PL" sz="2400" kern="1200" dirty="0">
              <a:latin typeface="Calibri" panose="020F0502020204030204" pitchFamily="34" charset="0"/>
              <a:cs typeface="Calibri" panose="020F0502020204030204" pitchFamily="34" charset="0"/>
            </a:rPr>
            <a:t>Co powoduje, że nie mamy stanu docelowego?</a:t>
          </a:r>
        </a:p>
      </dsp:txBody>
      <dsp:txXfrm>
        <a:off x="3399182" y="2493455"/>
        <a:ext cx="4696821" cy="803904"/>
      </dsp:txXfrm>
    </dsp:sp>
    <dsp:sp modelId="{E63D1534-F9F5-4EE4-9D81-8AC57B730FE9}">
      <dsp:nvSpPr>
        <dsp:cNvPr id="0" name=""/>
        <dsp:cNvSpPr/>
      </dsp:nvSpPr>
      <dsp:spPr>
        <a:xfrm>
          <a:off x="0" y="2359471"/>
          <a:ext cx="3399182" cy="1071872"/>
        </a:xfrm>
        <a:prstGeom prst="roundRect">
          <a:avLst/>
        </a:prstGeom>
        <a:solidFill>
          <a:schemeClr val="accent2">
            <a:shade val="80000"/>
            <a:hueOff val="-238871"/>
            <a:satOff val="3941"/>
            <a:lumOff val="165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latin typeface="Calibri" panose="020F0502020204030204" pitchFamily="34" charset="0"/>
              <a:cs typeface="Calibri" panose="020F0502020204030204" pitchFamily="34" charset="0"/>
            </a:rPr>
            <a:t>Krok 3. Szukanie przyczyn</a:t>
          </a:r>
        </a:p>
      </dsp:txBody>
      <dsp:txXfrm>
        <a:off x="52324" y="2411795"/>
        <a:ext cx="3294534" cy="967224"/>
      </dsp:txXfrm>
    </dsp:sp>
    <dsp:sp modelId="{B72D5633-2033-407A-A7D5-461048CEDAEF}">
      <dsp:nvSpPr>
        <dsp:cNvPr id="0" name=""/>
        <dsp:cNvSpPr/>
      </dsp:nvSpPr>
      <dsp:spPr>
        <a:xfrm>
          <a:off x="3399182" y="3518648"/>
          <a:ext cx="5098773" cy="107187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l-PL" sz="2000" kern="1200" dirty="0">
              <a:latin typeface="Arial" panose="020B0604020202020204" pitchFamily="34" charset="0"/>
              <a:cs typeface="Arial" panose="020B0604020202020204" pitchFamily="34" charset="0"/>
            </a:rPr>
            <a:t>Jaki obszar do rozwoju jest kluczowy, aby osiągnąć stan docelowy?</a:t>
          </a:r>
        </a:p>
      </dsp:txBody>
      <dsp:txXfrm>
        <a:off x="3399182" y="3652632"/>
        <a:ext cx="4696821" cy="803904"/>
      </dsp:txXfrm>
    </dsp:sp>
    <dsp:sp modelId="{6DEA4BF5-3482-4213-A97E-049701138028}">
      <dsp:nvSpPr>
        <dsp:cNvPr id="0" name=""/>
        <dsp:cNvSpPr/>
      </dsp:nvSpPr>
      <dsp:spPr>
        <a:xfrm>
          <a:off x="0" y="3538531"/>
          <a:ext cx="3399182" cy="1071872"/>
        </a:xfrm>
        <a:prstGeom prst="roundRect">
          <a:avLst/>
        </a:prstGeom>
        <a:solidFill>
          <a:schemeClr val="accent2">
            <a:shade val="80000"/>
            <a:hueOff val="-358307"/>
            <a:satOff val="5912"/>
            <a:lumOff val="248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latin typeface="Calibri" panose="020F0502020204030204" pitchFamily="34" charset="0"/>
              <a:cs typeface="Calibri" panose="020F0502020204030204" pitchFamily="34" charset="0"/>
            </a:rPr>
            <a:t>Krok 4. Zdefiniowanie luki</a:t>
          </a:r>
        </a:p>
        <a:p>
          <a:pPr marL="0" lvl="0" indent="0" algn="ctr" defTabSz="1066800">
            <a:lnSpc>
              <a:spcPct val="90000"/>
            </a:lnSpc>
            <a:spcBef>
              <a:spcPct val="0"/>
            </a:spcBef>
            <a:spcAft>
              <a:spcPct val="35000"/>
            </a:spcAft>
            <a:buNone/>
          </a:pPr>
          <a:endParaRPr lang="pl-PL" sz="1200" kern="1200" dirty="0">
            <a:latin typeface="Arial" panose="020B0604020202020204" pitchFamily="34" charset="0"/>
            <a:cs typeface="Arial" panose="020B0604020202020204" pitchFamily="34" charset="0"/>
          </a:endParaRPr>
        </a:p>
      </dsp:txBody>
      <dsp:txXfrm>
        <a:off x="52324" y="3590855"/>
        <a:ext cx="3294534" cy="9672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28733-7409-45F6-86CD-73B24B252358}" type="datetimeFigureOut">
              <a:rPr lang="pl-PL" smtClean="0"/>
              <a:t>26.03.2018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229A7-DC32-47D7-99BB-62B419C0AF56}" type="slidenum">
              <a:rPr lang="pl-PL" smtClean="0"/>
              <a:t>‹#›</a:t>
            </a:fld>
            <a:endParaRPr lang="pl-PL"/>
          </a:p>
        </p:txBody>
      </p:sp>
    </p:spTree>
    <p:extLst>
      <p:ext uri="{BB962C8B-B14F-4D97-AF65-F5344CB8AC3E}">
        <p14:creationId xmlns:p14="http://schemas.microsoft.com/office/powerpoint/2010/main" val="29591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1</a:t>
            </a:fld>
            <a:endParaRPr lang="pl-PL"/>
          </a:p>
        </p:txBody>
      </p:sp>
    </p:spTree>
    <p:extLst>
      <p:ext uri="{BB962C8B-B14F-4D97-AF65-F5344CB8AC3E}">
        <p14:creationId xmlns:p14="http://schemas.microsoft.com/office/powerpoint/2010/main" val="169255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a:extLst>
              <a:ext uri="{FF2B5EF4-FFF2-40B4-BE49-F238E27FC236}">
                <a16:creationId xmlns:a16="http://schemas.microsoft.com/office/drawing/2014/main" id="{F0C41DAA-6226-446E-8BCB-7A37EC846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a:extLst>
              <a:ext uri="{FF2B5EF4-FFF2-40B4-BE49-F238E27FC236}">
                <a16:creationId xmlns:a16="http://schemas.microsoft.com/office/drawing/2014/main" id="{F23E8212-EE30-411C-B537-FF717F369F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9396" name="Symbol zastępczy numeru slajdu 3">
            <a:extLst>
              <a:ext uri="{FF2B5EF4-FFF2-40B4-BE49-F238E27FC236}">
                <a16:creationId xmlns:a16="http://schemas.microsoft.com/office/drawing/2014/main" id="{BBFAB9B4-0ED4-4F96-8214-37AD12456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66D592-FEBC-42C4-B548-4D02AC81E0ED}" type="slidenum">
              <a:rPr lang="pl-PL" altLang="pl-PL">
                <a:latin typeface="Arial" panose="020B0604020202020204" pitchFamily="34" charset="0"/>
              </a:rPr>
              <a:pPr eaLnBrk="1" hangingPunct="1">
                <a:spcBef>
                  <a:spcPct val="0"/>
                </a:spcBef>
              </a:pPr>
              <a:t>23</a:t>
            </a:fld>
            <a:endParaRPr lang="pl-PL" altLang="pl-PL">
              <a:latin typeface="Arial" panose="020B0604020202020204" pitchFamily="34" charset="0"/>
            </a:endParaRPr>
          </a:p>
        </p:txBody>
      </p:sp>
    </p:spTree>
    <p:extLst>
      <p:ext uri="{BB962C8B-B14F-4D97-AF65-F5344CB8AC3E}">
        <p14:creationId xmlns:p14="http://schemas.microsoft.com/office/powerpoint/2010/main" val="192181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E5A41558-9086-48BB-9DB4-AB44C00890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a:ext uri="{FF2B5EF4-FFF2-40B4-BE49-F238E27FC236}">
                <a16:creationId xmlns:a16="http://schemas.microsoft.com/office/drawing/2014/main" id="{35D6F514-9FC4-4C0F-86C8-EBEE721FEEB5}"/>
              </a:ext>
            </a:extLst>
          </p:cNvPr>
          <p:cNvSpPr>
            <a:spLocks noGrp="1"/>
          </p:cNvSpPr>
          <p:nvPr>
            <p:ph type="body" idx="1"/>
          </p:nvPr>
        </p:nvSpPr>
        <p:spPr/>
        <p:txBody>
          <a:bodyPr/>
          <a:lstStyle/>
          <a:p>
            <a:pPr>
              <a:defRPr/>
            </a:pPr>
            <a:endParaRPr lang="pl-PL" dirty="0"/>
          </a:p>
        </p:txBody>
      </p:sp>
      <p:sp>
        <p:nvSpPr>
          <p:cNvPr id="60420" name="Symbol zastępczy numeru slajdu 3">
            <a:extLst>
              <a:ext uri="{FF2B5EF4-FFF2-40B4-BE49-F238E27FC236}">
                <a16:creationId xmlns:a16="http://schemas.microsoft.com/office/drawing/2014/main" id="{84684FC4-7DBF-4802-9D43-9C23AECAAF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DC26E3-BD78-46D7-B997-2913B04E1F29}" type="slidenum">
              <a:rPr lang="pl-PL" altLang="pl-PL">
                <a:latin typeface="Arial" panose="020B0604020202020204" pitchFamily="34" charset="0"/>
              </a:rPr>
              <a:pPr eaLnBrk="1" hangingPunct="1">
                <a:spcBef>
                  <a:spcPct val="0"/>
                </a:spcBef>
              </a:pPr>
              <a:t>24</a:t>
            </a:fld>
            <a:endParaRPr lang="pl-PL" altLang="pl-PL">
              <a:latin typeface="Arial" panose="020B0604020202020204" pitchFamily="34" charset="0"/>
            </a:endParaRPr>
          </a:p>
        </p:txBody>
      </p:sp>
    </p:spTree>
    <p:extLst>
      <p:ext uri="{BB962C8B-B14F-4D97-AF65-F5344CB8AC3E}">
        <p14:creationId xmlns:p14="http://schemas.microsoft.com/office/powerpoint/2010/main" val="183315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a:extLst>
              <a:ext uri="{FF2B5EF4-FFF2-40B4-BE49-F238E27FC236}">
                <a16:creationId xmlns:a16="http://schemas.microsoft.com/office/drawing/2014/main" id="{D0F9DA49-07AC-474E-B249-FAD0A02472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ymbol zastępczy notatek 2">
            <a:extLst>
              <a:ext uri="{FF2B5EF4-FFF2-40B4-BE49-F238E27FC236}">
                <a16:creationId xmlns:a16="http://schemas.microsoft.com/office/drawing/2014/main" id="{A94B8D53-12C8-46AE-A686-CB71F9153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a:p>
        </p:txBody>
      </p:sp>
      <p:sp>
        <p:nvSpPr>
          <p:cNvPr id="68612" name="Symbol zastępczy numeru slajdu 3">
            <a:extLst>
              <a:ext uri="{FF2B5EF4-FFF2-40B4-BE49-F238E27FC236}">
                <a16:creationId xmlns:a16="http://schemas.microsoft.com/office/drawing/2014/main" id="{4C8765DC-CBD7-4DF8-8B56-F30BF855E3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2BEF65-A90F-4B11-A552-B11208E0A44D}" type="slidenum">
              <a:rPr lang="pl-PL" altLang="pl-PL">
                <a:latin typeface="Arial" panose="020B0604020202020204" pitchFamily="34" charset="0"/>
              </a:rPr>
              <a:pPr eaLnBrk="1" hangingPunct="1">
                <a:spcBef>
                  <a:spcPct val="0"/>
                </a:spcBef>
              </a:pPr>
              <a:t>28</a:t>
            </a:fld>
            <a:endParaRPr lang="pl-PL" altLang="pl-PL">
              <a:latin typeface="Arial" panose="020B0604020202020204" pitchFamily="34" charset="0"/>
            </a:endParaRPr>
          </a:p>
        </p:txBody>
      </p:sp>
    </p:spTree>
    <p:extLst>
      <p:ext uri="{BB962C8B-B14F-4D97-AF65-F5344CB8AC3E}">
        <p14:creationId xmlns:p14="http://schemas.microsoft.com/office/powerpoint/2010/main" val="260576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a:extLst>
              <a:ext uri="{FF2B5EF4-FFF2-40B4-BE49-F238E27FC236}">
                <a16:creationId xmlns:a16="http://schemas.microsoft.com/office/drawing/2014/main" id="{4709E0D6-32B6-4388-A6F8-5519DC267E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ymbol zastępczy notatek 2">
            <a:extLst>
              <a:ext uri="{FF2B5EF4-FFF2-40B4-BE49-F238E27FC236}">
                <a16:creationId xmlns:a16="http://schemas.microsoft.com/office/drawing/2014/main" id="{27386C4F-75BE-44F2-9B91-D639403F85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Ten slajd należy potraktować pomocniczo, gdyby uczestnicy mieli problem z tym zadaniem</a:t>
            </a:r>
          </a:p>
        </p:txBody>
      </p:sp>
      <p:sp>
        <p:nvSpPr>
          <p:cNvPr id="69636" name="Symbol zastępczy numeru slajdu 3">
            <a:extLst>
              <a:ext uri="{FF2B5EF4-FFF2-40B4-BE49-F238E27FC236}">
                <a16:creationId xmlns:a16="http://schemas.microsoft.com/office/drawing/2014/main" id="{BE5B877D-366D-4A2D-BDF9-A9C0F11153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D94717-D2EB-451A-9E63-E55DD5B84D02}" type="slidenum">
              <a:rPr lang="pl-PL" altLang="pl-PL">
                <a:latin typeface="Arial" panose="020B0604020202020204" pitchFamily="34" charset="0"/>
              </a:rPr>
              <a:pPr eaLnBrk="1" hangingPunct="1">
                <a:spcBef>
                  <a:spcPct val="0"/>
                </a:spcBef>
              </a:pPr>
              <a:t>29</a:t>
            </a:fld>
            <a:endParaRPr lang="pl-PL" altLang="pl-PL">
              <a:latin typeface="Arial" panose="020B0604020202020204" pitchFamily="34" charset="0"/>
            </a:endParaRPr>
          </a:p>
        </p:txBody>
      </p:sp>
    </p:spTree>
    <p:extLst>
      <p:ext uri="{BB962C8B-B14F-4D97-AF65-F5344CB8AC3E}">
        <p14:creationId xmlns:p14="http://schemas.microsoft.com/office/powerpoint/2010/main" val="235783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obrazu slajdu 1">
            <a:extLst>
              <a:ext uri="{FF2B5EF4-FFF2-40B4-BE49-F238E27FC236}">
                <a16:creationId xmlns:a16="http://schemas.microsoft.com/office/drawing/2014/main" id="{1439E2F6-AD12-46B2-A026-B635261F38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ymbol zastępczy notatek 2">
            <a:extLst>
              <a:ext uri="{FF2B5EF4-FFF2-40B4-BE49-F238E27FC236}">
                <a16:creationId xmlns:a16="http://schemas.microsoft.com/office/drawing/2014/main" id="{66CD5B25-828D-421E-AECC-F7B50B21C7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Ten slajd należy potraktować pomocniczo, gdyby uczestnicy mieli problem z tym zadaniem</a:t>
            </a:r>
          </a:p>
        </p:txBody>
      </p:sp>
      <p:sp>
        <p:nvSpPr>
          <p:cNvPr id="70660" name="Symbol zastępczy numeru slajdu 3">
            <a:extLst>
              <a:ext uri="{FF2B5EF4-FFF2-40B4-BE49-F238E27FC236}">
                <a16:creationId xmlns:a16="http://schemas.microsoft.com/office/drawing/2014/main" id="{260F6F81-45CD-43BB-8D87-E457A2BA54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6B4E96-EC52-4C15-B0A1-F8B3F1F77EEB}" type="slidenum">
              <a:rPr lang="pl-PL" altLang="pl-PL">
                <a:latin typeface="Arial" panose="020B0604020202020204" pitchFamily="34" charset="0"/>
              </a:rPr>
              <a:pPr eaLnBrk="1" hangingPunct="1">
                <a:spcBef>
                  <a:spcPct val="0"/>
                </a:spcBef>
              </a:pPr>
              <a:t>30</a:t>
            </a:fld>
            <a:endParaRPr lang="pl-PL" altLang="pl-PL">
              <a:latin typeface="Arial" panose="020B0604020202020204" pitchFamily="34" charset="0"/>
            </a:endParaRPr>
          </a:p>
        </p:txBody>
      </p:sp>
    </p:spTree>
    <p:extLst>
      <p:ext uri="{BB962C8B-B14F-4D97-AF65-F5344CB8AC3E}">
        <p14:creationId xmlns:p14="http://schemas.microsoft.com/office/powerpoint/2010/main" val="370010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a:extLst>
              <a:ext uri="{FF2B5EF4-FFF2-40B4-BE49-F238E27FC236}">
                <a16:creationId xmlns:a16="http://schemas.microsoft.com/office/drawing/2014/main" id="{CB04CDD2-B5FC-4ABC-B38B-A6C2641522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ymbol zastępczy notatek 2">
            <a:extLst>
              <a:ext uri="{FF2B5EF4-FFF2-40B4-BE49-F238E27FC236}">
                <a16:creationId xmlns:a16="http://schemas.microsoft.com/office/drawing/2014/main" id="{55D27A25-960F-4766-A485-9C3039DB51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Ten slajd należy potraktować pomocniczo, gdyby uczestnicy mieli problem z tym zadaniem</a:t>
            </a:r>
          </a:p>
        </p:txBody>
      </p:sp>
      <p:sp>
        <p:nvSpPr>
          <p:cNvPr id="71684" name="Symbol zastępczy numeru slajdu 3">
            <a:extLst>
              <a:ext uri="{FF2B5EF4-FFF2-40B4-BE49-F238E27FC236}">
                <a16:creationId xmlns:a16="http://schemas.microsoft.com/office/drawing/2014/main" id="{81446DF6-E8BC-4547-92EE-AEE0B9383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2C7CF8-55F3-4EA1-91B0-5D0232FC2BB1}" type="slidenum">
              <a:rPr lang="pl-PL" altLang="pl-PL">
                <a:latin typeface="Arial" panose="020B0604020202020204" pitchFamily="34" charset="0"/>
              </a:rPr>
              <a:pPr eaLnBrk="1" hangingPunct="1">
                <a:spcBef>
                  <a:spcPct val="0"/>
                </a:spcBef>
              </a:pPr>
              <a:t>31</a:t>
            </a:fld>
            <a:endParaRPr lang="pl-PL" altLang="pl-PL">
              <a:latin typeface="Arial" panose="020B0604020202020204" pitchFamily="34" charset="0"/>
            </a:endParaRPr>
          </a:p>
        </p:txBody>
      </p:sp>
    </p:spTree>
    <p:extLst>
      <p:ext uri="{BB962C8B-B14F-4D97-AF65-F5344CB8AC3E}">
        <p14:creationId xmlns:p14="http://schemas.microsoft.com/office/powerpoint/2010/main" val="307119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obrazu slajdu 1">
            <a:extLst>
              <a:ext uri="{FF2B5EF4-FFF2-40B4-BE49-F238E27FC236}">
                <a16:creationId xmlns:a16="http://schemas.microsoft.com/office/drawing/2014/main" id="{A9F7F6ED-A8AA-4C58-9C2A-19ADD2C1A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ymbol zastępczy notatek 2">
            <a:extLst>
              <a:ext uri="{FF2B5EF4-FFF2-40B4-BE49-F238E27FC236}">
                <a16:creationId xmlns:a16="http://schemas.microsoft.com/office/drawing/2014/main" id="{93705DEE-6F81-4DCB-AA7A-CA170B237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72708" name="Symbol zastępczy numeru slajdu 3">
            <a:extLst>
              <a:ext uri="{FF2B5EF4-FFF2-40B4-BE49-F238E27FC236}">
                <a16:creationId xmlns:a16="http://schemas.microsoft.com/office/drawing/2014/main" id="{70AF65B8-2EED-4BE8-B42A-4451B4DF22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BAA320D-7261-45B2-ACEF-03A1D4DEBE53}" type="slidenum">
              <a:rPr lang="pl-PL" altLang="pl-PL">
                <a:latin typeface="Arial" panose="020B0604020202020204" pitchFamily="34" charset="0"/>
              </a:rPr>
              <a:pPr eaLnBrk="1" hangingPunct="1">
                <a:spcBef>
                  <a:spcPct val="0"/>
                </a:spcBef>
              </a:pPr>
              <a:t>32</a:t>
            </a:fld>
            <a:endParaRPr lang="pl-PL" altLang="pl-PL">
              <a:latin typeface="Arial" panose="020B0604020202020204" pitchFamily="34" charset="0"/>
            </a:endParaRPr>
          </a:p>
        </p:txBody>
      </p:sp>
    </p:spTree>
    <p:extLst>
      <p:ext uri="{BB962C8B-B14F-4D97-AF65-F5344CB8AC3E}">
        <p14:creationId xmlns:p14="http://schemas.microsoft.com/office/powerpoint/2010/main" val="143694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a:extLst>
              <a:ext uri="{FF2B5EF4-FFF2-40B4-BE49-F238E27FC236}">
                <a16:creationId xmlns:a16="http://schemas.microsoft.com/office/drawing/2014/main" id="{A2AA82A2-B178-40B2-A77C-4F86032BD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ymbol zastępczy notatek 2">
            <a:extLst>
              <a:ext uri="{FF2B5EF4-FFF2-40B4-BE49-F238E27FC236}">
                <a16:creationId xmlns:a16="http://schemas.microsoft.com/office/drawing/2014/main" id="{0BA9D79F-2D50-456D-8D79-1F0E6767F2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75780" name="Symbol zastępczy numeru slajdu 3">
            <a:extLst>
              <a:ext uri="{FF2B5EF4-FFF2-40B4-BE49-F238E27FC236}">
                <a16:creationId xmlns:a16="http://schemas.microsoft.com/office/drawing/2014/main" id="{D63832E7-B0FF-4330-B0E4-2273B791E7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09760A9-513D-4EA2-AE50-36AEBDF6E48B}" type="slidenum">
              <a:rPr lang="pl-PL" altLang="pl-PL">
                <a:latin typeface="Arial" panose="020B0604020202020204" pitchFamily="34" charset="0"/>
              </a:rPr>
              <a:pPr eaLnBrk="1" hangingPunct="1">
                <a:spcBef>
                  <a:spcPct val="0"/>
                </a:spcBef>
              </a:pPr>
              <a:t>33</a:t>
            </a:fld>
            <a:endParaRPr lang="pl-PL" altLang="pl-PL">
              <a:latin typeface="Arial" panose="020B0604020202020204" pitchFamily="34" charset="0"/>
            </a:endParaRPr>
          </a:p>
        </p:txBody>
      </p:sp>
    </p:spTree>
    <p:extLst>
      <p:ext uri="{BB962C8B-B14F-4D97-AF65-F5344CB8AC3E}">
        <p14:creationId xmlns:p14="http://schemas.microsoft.com/office/powerpoint/2010/main" val="270559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a:extLst>
              <a:ext uri="{FF2B5EF4-FFF2-40B4-BE49-F238E27FC236}">
                <a16:creationId xmlns:a16="http://schemas.microsoft.com/office/drawing/2014/main" id="{0C00D346-D6A6-4DEE-B5B6-5D1EA3939A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ymbol zastępczy notatek 2">
            <a:extLst>
              <a:ext uri="{FF2B5EF4-FFF2-40B4-BE49-F238E27FC236}">
                <a16:creationId xmlns:a16="http://schemas.microsoft.com/office/drawing/2014/main" id="{020710A7-DB75-4EB8-B0E8-A976BA31B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2948" name="Symbol zastępczy numeru slajdu 3">
            <a:extLst>
              <a:ext uri="{FF2B5EF4-FFF2-40B4-BE49-F238E27FC236}">
                <a16:creationId xmlns:a16="http://schemas.microsoft.com/office/drawing/2014/main" id="{2C3E412E-8C49-4558-90EE-ED8666E235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9C883B-9A58-4FA6-B593-A54464F3658A}" type="slidenum">
              <a:rPr lang="pl-PL" altLang="pl-PL">
                <a:latin typeface="Arial" panose="020B0604020202020204" pitchFamily="34" charset="0"/>
              </a:rPr>
              <a:pPr eaLnBrk="1" hangingPunct="1">
                <a:spcBef>
                  <a:spcPct val="0"/>
                </a:spcBef>
              </a:pPr>
              <a:t>35</a:t>
            </a:fld>
            <a:endParaRPr lang="pl-PL" altLang="pl-PL">
              <a:latin typeface="Arial" panose="020B0604020202020204" pitchFamily="34" charset="0"/>
            </a:endParaRPr>
          </a:p>
        </p:txBody>
      </p:sp>
    </p:spTree>
    <p:extLst>
      <p:ext uri="{BB962C8B-B14F-4D97-AF65-F5344CB8AC3E}">
        <p14:creationId xmlns:p14="http://schemas.microsoft.com/office/powerpoint/2010/main" val="2211389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obrazu slajdu 1">
            <a:extLst>
              <a:ext uri="{FF2B5EF4-FFF2-40B4-BE49-F238E27FC236}">
                <a16:creationId xmlns:a16="http://schemas.microsoft.com/office/drawing/2014/main" id="{9CF477E3-8A47-4D45-B2E1-11921BAEE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ymbol zastępczy notatek 2">
            <a:extLst>
              <a:ext uri="{FF2B5EF4-FFF2-40B4-BE49-F238E27FC236}">
                <a16:creationId xmlns:a16="http://schemas.microsoft.com/office/drawing/2014/main" id="{6222B39B-D96D-4FA4-9DD9-1716B311F1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83972" name="Symbol zastępczy numeru slajdu 3">
            <a:extLst>
              <a:ext uri="{FF2B5EF4-FFF2-40B4-BE49-F238E27FC236}">
                <a16:creationId xmlns:a16="http://schemas.microsoft.com/office/drawing/2014/main" id="{4F7F7546-E553-47B9-BF68-20C301354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4C637E-4362-4EE2-B338-62CA2A84A5E5}" type="slidenum">
              <a:rPr lang="pl-PL" altLang="pl-PL">
                <a:latin typeface="Arial" panose="020B0604020202020204" pitchFamily="34" charset="0"/>
              </a:rPr>
              <a:pPr eaLnBrk="1" hangingPunct="1">
                <a:spcBef>
                  <a:spcPct val="0"/>
                </a:spcBef>
              </a:pPr>
              <a:t>36</a:t>
            </a:fld>
            <a:endParaRPr lang="pl-PL" altLang="pl-PL">
              <a:latin typeface="Arial" panose="020B0604020202020204" pitchFamily="34" charset="0"/>
            </a:endParaRPr>
          </a:p>
        </p:txBody>
      </p:sp>
    </p:spTree>
    <p:extLst>
      <p:ext uri="{BB962C8B-B14F-4D97-AF65-F5344CB8AC3E}">
        <p14:creationId xmlns:p14="http://schemas.microsoft.com/office/powerpoint/2010/main" val="19483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a:extLst>
              <a:ext uri="{FF2B5EF4-FFF2-40B4-BE49-F238E27FC236}">
                <a16:creationId xmlns:a16="http://schemas.microsoft.com/office/drawing/2014/main" id="{5C279879-9009-4AAA-8699-12F23D2674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a:ext uri="{FF2B5EF4-FFF2-40B4-BE49-F238E27FC236}">
                <a16:creationId xmlns:a16="http://schemas.microsoft.com/office/drawing/2014/main" id="{66FEA9F4-88EE-413F-B44C-C14EB6B6C963}"/>
              </a:ext>
            </a:extLst>
          </p:cNvPr>
          <p:cNvSpPr>
            <a:spLocks noGrp="1"/>
          </p:cNvSpPr>
          <p:nvPr>
            <p:ph type="body" idx="1"/>
          </p:nvPr>
        </p:nvSpPr>
        <p:spPr/>
        <p:txBody>
          <a:bodyPr/>
          <a:lstStyle/>
          <a:p>
            <a:pPr>
              <a:defRPr/>
            </a:pPr>
            <a:endParaRPr lang="pl-PL" dirty="0"/>
          </a:p>
        </p:txBody>
      </p:sp>
      <p:sp>
        <p:nvSpPr>
          <p:cNvPr id="56324" name="Symbol zastępczy numeru slajdu 3">
            <a:extLst>
              <a:ext uri="{FF2B5EF4-FFF2-40B4-BE49-F238E27FC236}">
                <a16:creationId xmlns:a16="http://schemas.microsoft.com/office/drawing/2014/main" id="{CB5D237A-435A-482F-9002-3D156BF365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4C4AF7-AE24-4D60-AED4-0B7BC7E2C6E5}" type="slidenum">
              <a:rPr lang="pl-PL" altLang="pl-PL">
                <a:latin typeface="Arial" panose="020B0604020202020204" pitchFamily="34" charset="0"/>
              </a:rPr>
              <a:pPr eaLnBrk="1" hangingPunct="1">
                <a:spcBef>
                  <a:spcPct val="0"/>
                </a:spcBef>
              </a:pPr>
              <a:t>10</a:t>
            </a:fld>
            <a:endParaRPr lang="pl-PL" altLang="pl-PL">
              <a:latin typeface="Arial" panose="020B0604020202020204" pitchFamily="34" charset="0"/>
            </a:endParaRPr>
          </a:p>
        </p:txBody>
      </p:sp>
    </p:spTree>
    <p:extLst>
      <p:ext uri="{BB962C8B-B14F-4D97-AF65-F5344CB8AC3E}">
        <p14:creationId xmlns:p14="http://schemas.microsoft.com/office/powerpoint/2010/main" val="136493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obrazu slajdu 1">
            <a:extLst>
              <a:ext uri="{FF2B5EF4-FFF2-40B4-BE49-F238E27FC236}">
                <a16:creationId xmlns:a16="http://schemas.microsoft.com/office/drawing/2014/main" id="{5C320A5D-C034-42E9-9BC4-439A8E3609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ymbol zastępczy notatek 2">
            <a:extLst>
              <a:ext uri="{FF2B5EF4-FFF2-40B4-BE49-F238E27FC236}">
                <a16:creationId xmlns:a16="http://schemas.microsoft.com/office/drawing/2014/main" id="{318AD248-26AF-48D6-B771-F42101ECD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Technika 635</a:t>
            </a:r>
          </a:p>
        </p:txBody>
      </p:sp>
      <p:sp>
        <p:nvSpPr>
          <p:cNvPr id="53252" name="Symbol zastępczy numeru slajdu 3">
            <a:extLst>
              <a:ext uri="{FF2B5EF4-FFF2-40B4-BE49-F238E27FC236}">
                <a16:creationId xmlns:a16="http://schemas.microsoft.com/office/drawing/2014/main" id="{BD658E08-213A-4651-A039-7013FFCBD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0A81D4-3FC8-4C0B-8A28-A1C84255F3B5}" type="slidenum">
              <a:rPr lang="pl-PL" altLang="pl-PL">
                <a:latin typeface="Arial" panose="020B0604020202020204" pitchFamily="34" charset="0"/>
              </a:rPr>
              <a:pPr eaLnBrk="1" hangingPunct="1">
                <a:spcBef>
                  <a:spcPct val="0"/>
                </a:spcBef>
              </a:pPr>
              <a:t>38</a:t>
            </a:fld>
            <a:endParaRPr lang="pl-PL" altLang="pl-PL">
              <a:latin typeface="Arial" panose="020B0604020202020204" pitchFamily="34" charset="0"/>
            </a:endParaRPr>
          </a:p>
        </p:txBody>
      </p:sp>
    </p:spTree>
    <p:extLst>
      <p:ext uri="{BB962C8B-B14F-4D97-AF65-F5344CB8AC3E}">
        <p14:creationId xmlns:p14="http://schemas.microsoft.com/office/powerpoint/2010/main" val="1140784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a:extLst>
              <a:ext uri="{FF2B5EF4-FFF2-40B4-BE49-F238E27FC236}">
                <a16:creationId xmlns:a16="http://schemas.microsoft.com/office/drawing/2014/main" id="{6997011D-A337-4031-B1C6-BD172FFF11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ymbol zastępczy notatek 2">
            <a:extLst>
              <a:ext uri="{FF2B5EF4-FFF2-40B4-BE49-F238E27FC236}">
                <a16:creationId xmlns:a16="http://schemas.microsoft.com/office/drawing/2014/main" id="{A561289E-63F5-4469-8C08-E00A0C7C91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4276" name="Symbol zastępczy numeru slajdu 3">
            <a:extLst>
              <a:ext uri="{FF2B5EF4-FFF2-40B4-BE49-F238E27FC236}">
                <a16:creationId xmlns:a16="http://schemas.microsoft.com/office/drawing/2014/main" id="{51358C74-255D-4C27-9DAE-7D3406966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D9C0EE5-233F-494C-AC83-9EA3BC9781DB}" type="slidenum">
              <a:rPr lang="pl-PL" altLang="pl-PL">
                <a:latin typeface="Arial" panose="020B0604020202020204" pitchFamily="34" charset="0"/>
              </a:rPr>
              <a:pPr eaLnBrk="1" hangingPunct="1">
                <a:spcBef>
                  <a:spcPct val="0"/>
                </a:spcBef>
              </a:pPr>
              <a:t>39</a:t>
            </a:fld>
            <a:endParaRPr lang="pl-PL" altLang="pl-PL">
              <a:latin typeface="Arial" panose="020B0604020202020204" pitchFamily="34" charset="0"/>
            </a:endParaRPr>
          </a:p>
        </p:txBody>
      </p:sp>
    </p:spTree>
    <p:extLst>
      <p:ext uri="{BB962C8B-B14F-4D97-AF65-F5344CB8AC3E}">
        <p14:creationId xmlns:p14="http://schemas.microsoft.com/office/powerpoint/2010/main" val="4083674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a:extLst>
              <a:ext uri="{FF2B5EF4-FFF2-40B4-BE49-F238E27FC236}">
                <a16:creationId xmlns:a16="http://schemas.microsoft.com/office/drawing/2014/main" id="{C388F7D2-1AE4-4A2F-9DDE-F88C948FE6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ymbol zastępczy notatek 2">
            <a:extLst>
              <a:ext uri="{FF2B5EF4-FFF2-40B4-BE49-F238E27FC236}">
                <a16:creationId xmlns:a16="http://schemas.microsoft.com/office/drawing/2014/main" id="{EF2AC151-9A27-47B7-9EFA-04B2E4E937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a:p>
        </p:txBody>
      </p:sp>
      <p:sp>
        <p:nvSpPr>
          <p:cNvPr id="55300" name="Symbol zastępczy numeru slajdu 3">
            <a:extLst>
              <a:ext uri="{FF2B5EF4-FFF2-40B4-BE49-F238E27FC236}">
                <a16:creationId xmlns:a16="http://schemas.microsoft.com/office/drawing/2014/main" id="{9B16B305-9167-4F72-85C8-CA9B2CC142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F84ABA-0C8D-4595-9350-A557D088FD91}" type="slidenum">
              <a:rPr lang="pl-PL" altLang="pl-PL">
                <a:latin typeface="Arial" panose="020B0604020202020204" pitchFamily="34" charset="0"/>
              </a:rPr>
              <a:pPr eaLnBrk="1" hangingPunct="1">
                <a:spcBef>
                  <a:spcPct val="0"/>
                </a:spcBef>
              </a:pPr>
              <a:t>40</a:t>
            </a:fld>
            <a:endParaRPr lang="pl-PL" altLang="pl-PL">
              <a:latin typeface="Arial" panose="020B0604020202020204" pitchFamily="34" charset="0"/>
            </a:endParaRPr>
          </a:p>
        </p:txBody>
      </p:sp>
    </p:spTree>
    <p:extLst>
      <p:ext uri="{BB962C8B-B14F-4D97-AF65-F5344CB8AC3E}">
        <p14:creationId xmlns:p14="http://schemas.microsoft.com/office/powerpoint/2010/main" val="111119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a:extLst>
              <a:ext uri="{FF2B5EF4-FFF2-40B4-BE49-F238E27FC236}">
                <a16:creationId xmlns:a16="http://schemas.microsoft.com/office/drawing/2014/main" id="{E0B5A255-64E9-4BFE-9254-1E3A8FEEFD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ymbol zastępczy notatek 2">
            <a:extLst>
              <a:ext uri="{FF2B5EF4-FFF2-40B4-BE49-F238E27FC236}">
                <a16:creationId xmlns:a16="http://schemas.microsoft.com/office/drawing/2014/main" id="{0080F6E0-F6F0-4FFC-8CD4-7A299036F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78852" name="Symbol zastępczy numeru slajdu 3">
            <a:extLst>
              <a:ext uri="{FF2B5EF4-FFF2-40B4-BE49-F238E27FC236}">
                <a16:creationId xmlns:a16="http://schemas.microsoft.com/office/drawing/2014/main" id="{2A242805-7F82-4A0E-A497-FCEE5347B0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BA517A-4106-4AAE-BF5E-CB374A673BAF}" type="slidenum">
              <a:rPr lang="pl-PL" altLang="pl-PL">
                <a:latin typeface="Arial" panose="020B0604020202020204" pitchFamily="34" charset="0"/>
              </a:rPr>
              <a:pPr eaLnBrk="1" hangingPunct="1">
                <a:spcBef>
                  <a:spcPct val="0"/>
                </a:spcBef>
              </a:pPr>
              <a:t>41</a:t>
            </a:fld>
            <a:endParaRPr lang="pl-PL" altLang="pl-PL">
              <a:latin typeface="Arial" panose="020B0604020202020204" pitchFamily="34" charset="0"/>
            </a:endParaRPr>
          </a:p>
        </p:txBody>
      </p:sp>
    </p:spTree>
    <p:extLst>
      <p:ext uri="{BB962C8B-B14F-4D97-AF65-F5344CB8AC3E}">
        <p14:creationId xmlns:p14="http://schemas.microsoft.com/office/powerpoint/2010/main" val="1792260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a:extLst>
              <a:ext uri="{FF2B5EF4-FFF2-40B4-BE49-F238E27FC236}">
                <a16:creationId xmlns:a16="http://schemas.microsoft.com/office/drawing/2014/main" id="{B7757B30-5B07-4E3B-A552-55389E2C8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ymbol zastępczy notatek 2">
            <a:extLst>
              <a:ext uri="{FF2B5EF4-FFF2-40B4-BE49-F238E27FC236}">
                <a16:creationId xmlns:a16="http://schemas.microsoft.com/office/drawing/2014/main" id="{3AA8E83C-0F9F-4041-B793-951D2B819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a:p>
        </p:txBody>
      </p:sp>
      <p:sp>
        <p:nvSpPr>
          <p:cNvPr id="79876" name="Symbol zastępczy numeru slajdu 3">
            <a:extLst>
              <a:ext uri="{FF2B5EF4-FFF2-40B4-BE49-F238E27FC236}">
                <a16:creationId xmlns:a16="http://schemas.microsoft.com/office/drawing/2014/main" id="{01CF7B25-D93F-4BC2-93CD-96319BFD41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D932128-2231-45A8-A0C0-359A6FD048DE}" type="slidenum">
              <a:rPr lang="pl-PL" altLang="pl-PL">
                <a:latin typeface="Arial" panose="020B0604020202020204" pitchFamily="34" charset="0"/>
              </a:rPr>
              <a:pPr eaLnBrk="1" hangingPunct="1">
                <a:spcBef>
                  <a:spcPct val="0"/>
                </a:spcBef>
              </a:pPr>
              <a:t>42</a:t>
            </a:fld>
            <a:endParaRPr lang="pl-PL" altLang="pl-PL">
              <a:latin typeface="Arial" panose="020B0604020202020204" pitchFamily="34" charset="0"/>
            </a:endParaRPr>
          </a:p>
        </p:txBody>
      </p:sp>
    </p:spTree>
    <p:extLst>
      <p:ext uri="{BB962C8B-B14F-4D97-AF65-F5344CB8AC3E}">
        <p14:creationId xmlns:p14="http://schemas.microsoft.com/office/powerpoint/2010/main" val="187418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44</a:t>
            </a:fld>
            <a:endParaRPr lang="pl-PL"/>
          </a:p>
        </p:txBody>
      </p:sp>
    </p:spTree>
    <p:extLst>
      <p:ext uri="{BB962C8B-B14F-4D97-AF65-F5344CB8AC3E}">
        <p14:creationId xmlns:p14="http://schemas.microsoft.com/office/powerpoint/2010/main" val="299235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a:extLst>
              <a:ext uri="{FF2B5EF4-FFF2-40B4-BE49-F238E27FC236}">
                <a16:creationId xmlns:a16="http://schemas.microsoft.com/office/drawing/2014/main" id="{7D351246-5CC9-45D2-8870-C54AE8DDD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a:ext uri="{FF2B5EF4-FFF2-40B4-BE49-F238E27FC236}">
                <a16:creationId xmlns:a16="http://schemas.microsoft.com/office/drawing/2014/main" id="{0FA30B6A-A2B7-48C1-BDF3-4383A976C8E6}"/>
              </a:ext>
            </a:extLst>
          </p:cNvPr>
          <p:cNvSpPr>
            <a:spLocks noGrp="1"/>
          </p:cNvSpPr>
          <p:nvPr>
            <p:ph type="body" idx="1"/>
          </p:nvPr>
        </p:nvSpPr>
        <p:spPr/>
        <p:txBody>
          <a:bodyPr/>
          <a:lstStyle/>
          <a:p>
            <a:pPr>
              <a:defRPr/>
            </a:pPr>
            <a:endParaRPr lang="pl-PL" dirty="0"/>
          </a:p>
        </p:txBody>
      </p:sp>
      <p:sp>
        <p:nvSpPr>
          <p:cNvPr id="57348" name="Symbol zastępczy numeru slajdu 3">
            <a:extLst>
              <a:ext uri="{FF2B5EF4-FFF2-40B4-BE49-F238E27FC236}">
                <a16:creationId xmlns:a16="http://schemas.microsoft.com/office/drawing/2014/main" id="{BA218EA7-83C3-4925-BA9B-8CF875E8D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71238C-C7ED-43DB-9BD9-890E35108FE8}" type="slidenum">
              <a:rPr lang="pl-PL" altLang="pl-PL">
                <a:latin typeface="Arial" panose="020B0604020202020204" pitchFamily="34" charset="0"/>
              </a:rPr>
              <a:pPr eaLnBrk="1" hangingPunct="1">
                <a:spcBef>
                  <a:spcPct val="0"/>
                </a:spcBef>
              </a:pPr>
              <a:t>12</a:t>
            </a:fld>
            <a:endParaRPr lang="pl-PL" altLang="pl-PL">
              <a:latin typeface="Arial" panose="020B0604020202020204" pitchFamily="34" charset="0"/>
            </a:endParaRPr>
          </a:p>
        </p:txBody>
      </p:sp>
    </p:spTree>
    <p:extLst>
      <p:ext uri="{BB962C8B-B14F-4D97-AF65-F5344CB8AC3E}">
        <p14:creationId xmlns:p14="http://schemas.microsoft.com/office/powerpoint/2010/main" val="390949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a:extLst>
              <a:ext uri="{FF2B5EF4-FFF2-40B4-BE49-F238E27FC236}">
                <a16:creationId xmlns:a16="http://schemas.microsoft.com/office/drawing/2014/main" id="{9BEA8639-F308-4CE9-86D5-C2622ED706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ymbol zastępczy notatek 2">
            <a:extLst>
              <a:ext uri="{FF2B5EF4-FFF2-40B4-BE49-F238E27FC236}">
                <a16:creationId xmlns:a16="http://schemas.microsoft.com/office/drawing/2014/main" id="{B3C9FCE6-6651-4570-B81D-D7E1C0E319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Wspólne dojście do zdefiniowania diagnozy społecznej, co nam przeszkadza a co pomaga w prowadzeniu diagnozy społecznej. </a:t>
            </a:r>
          </a:p>
        </p:txBody>
      </p:sp>
      <p:sp>
        <p:nvSpPr>
          <p:cNvPr id="51204" name="Symbol zastępczy numeru slajdu 3">
            <a:extLst>
              <a:ext uri="{FF2B5EF4-FFF2-40B4-BE49-F238E27FC236}">
                <a16:creationId xmlns:a16="http://schemas.microsoft.com/office/drawing/2014/main" id="{AAA3A989-466E-4795-8E1E-939385630F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90C122-89DD-4898-8B72-14F8F34A355D}" type="slidenum">
              <a:rPr lang="pl-PL" altLang="pl-PL">
                <a:latin typeface="Arial" panose="020B0604020202020204" pitchFamily="34" charset="0"/>
              </a:rPr>
              <a:pPr eaLnBrk="1" hangingPunct="1">
                <a:spcBef>
                  <a:spcPct val="0"/>
                </a:spcBef>
              </a:pPr>
              <a:t>15</a:t>
            </a:fld>
            <a:endParaRPr lang="pl-PL" altLang="pl-PL">
              <a:latin typeface="Arial" panose="020B0604020202020204" pitchFamily="34" charset="0"/>
            </a:endParaRPr>
          </a:p>
        </p:txBody>
      </p:sp>
    </p:spTree>
    <p:extLst>
      <p:ext uri="{BB962C8B-B14F-4D97-AF65-F5344CB8AC3E}">
        <p14:creationId xmlns:p14="http://schemas.microsoft.com/office/powerpoint/2010/main" val="3911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CC229A7-DC32-47D7-99BB-62B419C0AF56}" type="slidenum">
              <a:rPr lang="pl-PL" smtClean="0"/>
              <a:t>17</a:t>
            </a:fld>
            <a:endParaRPr lang="pl-PL"/>
          </a:p>
        </p:txBody>
      </p:sp>
    </p:spTree>
    <p:extLst>
      <p:ext uri="{BB962C8B-B14F-4D97-AF65-F5344CB8AC3E}">
        <p14:creationId xmlns:p14="http://schemas.microsoft.com/office/powerpoint/2010/main" val="181232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CC229A7-DC32-47D7-99BB-62B419C0AF56}" type="slidenum">
              <a:rPr lang="pl-PL" smtClean="0"/>
              <a:t>18</a:t>
            </a:fld>
            <a:endParaRPr lang="pl-PL"/>
          </a:p>
        </p:txBody>
      </p:sp>
    </p:spTree>
    <p:extLst>
      <p:ext uri="{BB962C8B-B14F-4D97-AF65-F5344CB8AC3E}">
        <p14:creationId xmlns:p14="http://schemas.microsoft.com/office/powerpoint/2010/main" val="348284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2800" kern="1200" dirty="0">
                <a:solidFill>
                  <a:schemeClr val="tx1"/>
                </a:solidFill>
                <a:effectLst/>
                <a:latin typeface="+mn-lt"/>
                <a:ea typeface="+mn-ea"/>
                <a:cs typeface="+mn-cs"/>
              </a:rPr>
              <a:t>Istotnym punktem odniesienia dla projektowania rozwoju oświaty są badania ogólnopolskie, takie jak „Diagnoza społeczna 2007”, czy badanie „Młodzież” (CBOS). Opracowania ogólnoświatowe, takie jak wyniki międzynarodowej oceny umiejętności uczniów PISA, czy badania obywatelskiej aktywności młodzieży </a:t>
            </a:r>
            <a:r>
              <a:rPr lang="pl-PL" sz="2800" kern="1200" dirty="0" err="1">
                <a:solidFill>
                  <a:schemeClr val="tx1"/>
                </a:solidFill>
                <a:effectLst/>
                <a:latin typeface="+mn-lt"/>
                <a:ea typeface="+mn-ea"/>
                <a:cs typeface="+mn-cs"/>
              </a:rPr>
              <a:t>Civic</a:t>
            </a:r>
            <a:r>
              <a:rPr lang="pl-PL" sz="2800" kern="1200" dirty="0">
                <a:solidFill>
                  <a:schemeClr val="tx1"/>
                </a:solidFill>
                <a:effectLst/>
                <a:latin typeface="+mn-lt"/>
                <a:ea typeface="+mn-ea"/>
                <a:cs typeface="+mn-cs"/>
              </a:rPr>
              <a:t> Education </a:t>
            </a:r>
            <a:r>
              <a:rPr lang="pl-PL" sz="2800" kern="1200" dirty="0" err="1">
                <a:solidFill>
                  <a:schemeClr val="tx1"/>
                </a:solidFill>
                <a:effectLst/>
                <a:latin typeface="+mn-lt"/>
                <a:ea typeface="+mn-ea"/>
                <a:cs typeface="+mn-cs"/>
              </a:rPr>
              <a:t>Study</a:t>
            </a:r>
            <a:r>
              <a:rPr lang="pl-PL" sz="2800" kern="1200" dirty="0">
                <a:solidFill>
                  <a:schemeClr val="tx1"/>
                </a:solidFill>
                <a:effectLst/>
                <a:latin typeface="+mn-lt"/>
                <a:ea typeface="+mn-ea"/>
                <a:cs typeface="+mn-cs"/>
              </a:rPr>
              <a:t> dostarczają natomiast wartościowego międzynarodowego kontekstu.</a:t>
            </a:r>
          </a:p>
          <a:p>
            <a:pPr lvl="2"/>
            <a:r>
              <a:rPr lang="pl-PL" sz="1200" b="1" kern="1200" dirty="0">
                <a:solidFill>
                  <a:schemeClr val="tx1"/>
                </a:solidFill>
                <a:effectLst/>
                <a:latin typeface="+mn-lt"/>
                <a:ea typeface="+mn-ea"/>
                <a:cs typeface="+mn-cs"/>
              </a:rPr>
              <a:t> </a:t>
            </a:r>
          </a:p>
          <a:p>
            <a:endParaRPr lang="pl-PL" dirty="0"/>
          </a:p>
        </p:txBody>
      </p:sp>
      <p:sp>
        <p:nvSpPr>
          <p:cNvPr id="4" name="Symbol zastępczy numeru slajdu 3"/>
          <p:cNvSpPr>
            <a:spLocks noGrp="1"/>
          </p:cNvSpPr>
          <p:nvPr>
            <p:ph type="sldNum" sz="quarter" idx="10"/>
          </p:nvPr>
        </p:nvSpPr>
        <p:spPr/>
        <p:txBody>
          <a:bodyPr/>
          <a:lstStyle/>
          <a:p>
            <a:fld id="{8CC229A7-DC32-47D7-99BB-62B419C0AF56}" type="slidenum">
              <a:rPr lang="pl-PL" smtClean="0"/>
              <a:t>20</a:t>
            </a:fld>
            <a:endParaRPr lang="pl-PL"/>
          </a:p>
        </p:txBody>
      </p:sp>
    </p:spTree>
    <p:extLst>
      <p:ext uri="{BB962C8B-B14F-4D97-AF65-F5344CB8AC3E}">
        <p14:creationId xmlns:p14="http://schemas.microsoft.com/office/powerpoint/2010/main" val="222728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CC229A7-DC32-47D7-99BB-62B419C0AF56}" type="slidenum">
              <a:rPr lang="pl-PL" smtClean="0"/>
              <a:t>21</a:t>
            </a:fld>
            <a:endParaRPr lang="pl-PL"/>
          </a:p>
        </p:txBody>
      </p:sp>
    </p:spTree>
    <p:extLst>
      <p:ext uri="{BB962C8B-B14F-4D97-AF65-F5344CB8AC3E}">
        <p14:creationId xmlns:p14="http://schemas.microsoft.com/office/powerpoint/2010/main" val="406060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a:extLst>
              <a:ext uri="{FF2B5EF4-FFF2-40B4-BE49-F238E27FC236}">
                <a16:creationId xmlns:a16="http://schemas.microsoft.com/office/drawing/2014/main" id="{646D248E-D832-4F7E-AF17-70893953ED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a:ext uri="{FF2B5EF4-FFF2-40B4-BE49-F238E27FC236}">
                <a16:creationId xmlns:a16="http://schemas.microsoft.com/office/drawing/2014/main" id="{152D45F1-0CE9-4F3D-AD6E-8AC9021AC47D}"/>
              </a:ext>
            </a:extLst>
          </p:cNvPr>
          <p:cNvSpPr>
            <a:spLocks noGrp="1"/>
          </p:cNvSpPr>
          <p:nvPr>
            <p:ph type="body" idx="1"/>
          </p:nvPr>
        </p:nvSpPr>
        <p:spPr/>
        <p:txBody>
          <a:bodyPr/>
          <a:lstStyle/>
          <a:p>
            <a:pPr>
              <a:defRPr/>
            </a:pPr>
            <a:endParaRPr lang="pl-PL" dirty="0"/>
          </a:p>
        </p:txBody>
      </p:sp>
      <p:sp>
        <p:nvSpPr>
          <p:cNvPr id="58372" name="Symbol zastępczy numeru slajdu 3">
            <a:extLst>
              <a:ext uri="{FF2B5EF4-FFF2-40B4-BE49-F238E27FC236}">
                <a16:creationId xmlns:a16="http://schemas.microsoft.com/office/drawing/2014/main" id="{63840A66-1C9D-472A-918A-A99F36ACF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64D2024-CD4B-42BB-8156-98A22E836AE5}" type="slidenum">
              <a:rPr lang="pl-PL" altLang="pl-PL">
                <a:latin typeface="Arial" panose="020B0604020202020204" pitchFamily="34" charset="0"/>
              </a:rPr>
              <a:pPr eaLnBrk="1" hangingPunct="1">
                <a:spcBef>
                  <a:spcPct val="0"/>
                </a:spcBef>
              </a:pPr>
              <a:t>22</a:t>
            </a:fld>
            <a:endParaRPr lang="pl-PL" altLang="pl-PL">
              <a:latin typeface="Arial" panose="020B0604020202020204" pitchFamily="34" charset="0"/>
            </a:endParaRPr>
          </a:p>
        </p:txBody>
      </p:sp>
    </p:spTree>
    <p:extLst>
      <p:ext uri="{BB962C8B-B14F-4D97-AF65-F5344CB8AC3E}">
        <p14:creationId xmlns:p14="http://schemas.microsoft.com/office/powerpoint/2010/main" val="7595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A1AD01A-9137-498C-816C-E5C70A55BF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
        <p:nvSpPr>
          <p:cNvPr id="4098" name="Rectangle 2"/>
          <p:cNvSpPr>
            <a:spLocks noGrp="1" noChangeArrowheads="1"/>
          </p:cNvSpPr>
          <p:nvPr>
            <p:ph type="ctrTitle"/>
          </p:nvPr>
        </p:nvSpPr>
        <p:spPr>
          <a:xfrm>
            <a:off x="527382" y="3429000"/>
            <a:ext cx="10561173" cy="1512168"/>
          </a:xfrm>
          <a:effectLst/>
        </p:spPr>
        <p:txBody>
          <a:bodyPr/>
          <a:lstStyle>
            <a:lvl1pPr algn="l">
              <a:defRPr sz="4000">
                <a:solidFill>
                  <a:schemeClr val="bg1"/>
                </a:solidFill>
                <a:effectLst/>
              </a:defRPr>
            </a:lvl1pPr>
          </a:lstStyle>
          <a:p>
            <a:r>
              <a:rPr lang="pl-PL"/>
              <a:t>Kliknij, aby edytować styl</a:t>
            </a:r>
            <a:endParaRPr lang="pl-PL" dirty="0"/>
          </a:p>
        </p:txBody>
      </p:sp>
      <p:sp>
        <p:nvSpPr>
          <p:cNvPr id="4099" name="Rectangle 3"/>
          <p:cNvSpPr>
            <a:spLocks noGrp="1" noChangeArrowheads="1"/>
          </p:cNvSpPr>
          <p:nvPr>
            <p:ph type="subTitle" idx="1"/>
          </p:nvPr>
        </p:nvSpPr>
        <p:spPr>
          <a:xfrm>
            <a:off x="527382" y="4256211"/>
            <a:ext cx="10561173" cy="720080"/>
          </a:xfrm>
          <a:effectLst/>
        </p:spPr>
        <p:txBody>
          <a:bodyPr/>
          <a:lstStyle>
            <a:lvl1pPr marL="0" indent="0" algn="l">
              <a:spcBef>
                <a:spcPts val="0"/>
              </a:spcBef>
              <a:buFontTx/>
              <a:buNone/>
              <a:defRPr sz="2200">
                <a:solidFill>
                  <a:schemeClr val="bg1"/>
                </a:solidFill>
                <a:latin typeface="+mj-lt"/>
                <a:cs typeface="Calibri" panose="020F0502020204030204" pitchFamily="34" charset="0"/>
              </a:defRPr>
            </a:lvl1pPr>
          </a:lstStyle>
          <a:p>
            <a:r>
              <a:rPr lang="pl-PL"/>
              <a:t>Kliknij, aby edytować styl wzorca podtytułu</a:t>
            </a:r>
            <a:endParaRPr lang="pl-PL" dirty="0"/>
          </a:p>
        </p:txBody>
      </p:sp>
    </p:spTree>
    <p:extLst>
      <p:ext uri="{BB962C8B-B14F-4D97-AF65-F5344CB8AC3E}">
        <p14:creationId xmlns:p14="http://schemas.microsoft.com/office/powerpoint/2010/main" val="81859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7B47A6-3D83-4EEB-A2E7-F081DD9E8723}"/>
              </a:ext>
            </a:extLst>
          </p:cNvPr>
          <p:cNvSpPr>
            <a:spLocks noGrp="1" noChangeArrowheads="1"/>
          </p:cNvSpPr>
          <p:nvPr>
            <p:ph type="dt" sz="half" idx="10"/>
          </p:nvPr>
        </p:nvSpPr>
        <p:spPr>
          <a:ln/>
        </p:spPr>
        <p:txBody>
          <a:bodyPr/>
          <a:lstStyle>
            <a:lvl1pPr>
              <a:defRPr/>
            </a:lvl1pPr>
          </a:lstStyle>
          <a:p>
            <a:pPr>
              <a:defRPr/>
            </a:pPr>
            <a:endParaRPr lang="pl-PL"/>
          </a:p>
        </p:txBody>
      </p:sp>
      <p:sp>
        <p:nvSpPr>
          <p:cNvPr id="3" name="Rectangle 5">
            <a:extLst>
              <a:ext uri="{FF2B5EF4-FFF2-40B4-BE49-F238E27FC236}">
                <a16:creationId xmlns:a16="http://schemas.microsoft.com/office/drawing/2014/main" id="{026BE56D-C1EF-47B4-AC9D-F46ECA677EBC}"/>
              </a:ext>
            </a:extLst>
          </p:cNvPr>
          <p:cNvSpPr>
            <a:spLocks noGrp="1" noChangeArrowheads="1"/>
          </p:cNvSpPr>
          <p:nvPr>
            <p:ph type="ftr" sz="quarter" idx="11"/>
          </p:nvPr>
        </p:nvSpPr>
        <p:spPr>
          <a:ln/>
        </p:spPr>
        <p:txBody>
          <a:bodyPr/>
          <a:lstStyle>
            <a:lvl1pPr>
              <a:defRPr/>
            </a:lvl1pPr>
          </a:lstStyle>
          <a:p>
            <a:pPr>
              <a:defRPr/>
            </a:pPr>
            <a:endParaRPr lang="pl-PL"/>
          </a:p>
        </p:txBody>
      </p:sp>
      <p:sp>
        <p:nvSpPr>
          <p:cNvPr id="4" name="Rectangle 6">
            <a:extLst>
              <a:ext uri="{FF2B5EF4-FFF2-40B4-BE49-F238E27FC236}">
                <a16:creationId xmlns:a16="http://schemas.microsoft.com/office/drawing/2014/main" id="{6A2EBF40-24DA-4525-9D43-8678050606AC}"/>
              </a:ext>
            </a:extLst>
          </p:cNvPr>
          <p:cNvSpPr>
            <a:spLocks noGrp="1" noChangeArrowheads="1"/>
          </p:cNvSpPr>
          <p:nvPr>
            <p:ph type="sldNum" sz="quarter" idx="12"/>
          </p:nvPr>
        </p:nvSpPr>
        <p:spPr>
          <a:ln/>
        </p:spPr>
        <p:txBody>
          <a:bodyPr/>
          <a:lstStyle>
            <a:lvl1pPr>
              <a:defRPr/>
            </a:lvl1pPr>
          </a:lstStyle>
          <a:p>
            <a:fld id="{D9DDFC34-1999-4529-8BA1-4EE6C4835C8D}" type="slidenum">
              <a:rPr lang="pl-PL" altLang="pl-PL"/>
              <a:pPr/>
              <a:t>‹#›</a:t>
            </a:fld>
            <a:endParaRPr lang="pl-PL" altLang="pl-PL"/>
          </a:p>
        </p:txBody>
      </p:sp>
    </p:spTree>
    <p:extLst>
      <p:ext uri="{BB962C8B-B14F-4D97-AF65-F5344CB8AC3E}">
        <p14:creationId xmlns:p14="http://schemas.microsoft.com/office/powerpoint/2010/main" val="30904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239349" y="260648"/>
            <a:ext cx="9505056" cy="792088"/>
          </a:xfrm>
          <a:effectLst/>
        </p:spPr>
        <p:txBody>
          <a:bodyPr/>
          <a:lstStyle>
            <a:lvl1pPr>
              <a:defRPr b="0">
                <a:solidFill>
                  <a:srgbClr val="4062B3"/>
                </a:solidFill>
              </a:defRPr>
            </a:lvl1pPr>
          </a:lstStyle>
          <a:p>
            <a:r>
              <a:rPr lang="pl-PL"/>
              <a:t>Kliknij, aby edytować styl</a:t>
            </a:r>
            <a:endParaRPr lang="pl-PL" dirty="0"/>
          </a:p>
        </p:txBody>
      </p:sp>
      <p:sp>
        <p:nvSpPr>
          <p:cNvPr id="3" name="Symbol zastępczy zawartości 2"/>
          <p:cNvSpPr>
            <a:spLocks noGrp="1"/>
          </p:cNvSpPr>
          <p:nvPr>
            <p:ph idx="1"/>
          </p:nvPr>
        </p:nvSpPr>
        <p:spPr>
          <a:xfrm>
            <a:off x="239779" y="1124744"/>
            <a:ext cx="11712872" cy="4824536"/>
          </a:xfrm>
        </p:spPr>
        <p:txBody>
          <a:bodyPr/>
          <a:lstStyle>
            <a:lvl1pPr marL="0" indent="0">
              <a:spcBef>
                <a:spcPts val="0"/>
              </a:spcBef>
              <a:buFontTx/>
              <a:buNone/>
              <a:defRPr/>
            </a:lvl1pPr>
            <a:lvl2pPr marL="268288" indent="-268288">
              <a:defRPr/>
            </a:lvl2pPr>
            <a:lvl4pPr>
              <a:defRPr>
                <a:solidFill>
                  <a:schemeClr val="tx1">
                    <a:lumMod val="65000"/>
                    <a:lumOff val="35000"/>
                  </a:schemeClr>
                </a:solidFill>
              </a:defRPr>
            </a:lvl4pPr>
            <a:lvl5pPr>
              <a:defRPr>
                <a:solidFill>
                  <a:srgbClr val="445870"/>
                </a:solidFill>
              </a:defRPr>
            </a:lvl5pPr>
          </a:lstStyle>
          <a:p>
            <a:pPr lvl="0"/>
            <a:r>
              <a:rPr lang="pl-PL"/>
              <a:t>Edytuj style wzorca tekstu</a:t>
            </a:r>
          </a:p>
          <a:p>
            <a:pPr lvl="1"/>
            <a:r>
              <a:rPr lang="pl-PL"/>
              <a:t>Drugi poziom</a:t>
            </a:r>
          </a:p>
          <a:p>
            <a:pPr lvl="2"/>
            <a:r>
              <a:rPr lang="pl-PL"/>
              <a:t>Trzeci poziom</a:t>
            </a:r>
          </a:p>
        </p:txBody>
      </p:sp>
    </p:spTree>
    <p:extLst>
      <p:ext uri="{BB962C8B-B14F-4D97-AF65-F5344CB8AC3E}">
        <p14:creationId xmlns:p14="http://schemas.microsoft.com/office/powerpoint/2010/main" val="226303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833D434-4E0C-4B07-99CE-8B2B301EB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Tree>
    <p:extLst>
      <p:ext uri="{BB962C8B-B14F-4D97-AF65-F5344CB8AC3E}">
        <p14:creationId xmlns:p14="http://schemas.microsoft.com/office/powerpoint/2010/main" val="149872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FF588FE-C493-450E-AE07-4795519BA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Tree>
    <p:extLst>
      <p:ext uri="{BB962C8B-B14F-4D97-AF65-F5344CB8AC3E}">
        <p14:creationId xmlns:p14="http://schemas.microsoft.com/office/powerpoint/2010/main" val="275766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AC1E49C-7DC8-41EA-AFCD-B2C5DDB99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Tree>
    <p:extLst>
      <p:ext uri="{BB962C8B-B14F-4D97-AF65-F5344CB8AC3E}">
        <p14:creationId xmlns:p14="http://schemas.microsoft.com/office/powerpoint/2010/main" val="385952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531BC54-A1C8-451D-9FEA-31665ACEF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Tree>
    <p:extLst>
      <p:ext uri="{BB962C8B-B14F-4D97-AF65-F5344CB8AC3E}">
        <p14:creationId xmlns:p14="http://schemas.microsoft.com/office/powerpoint/2010/main" val="73655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99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C7B2BA0-A519-490D-8CBC-2341E340D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Tree>
    <p:extLst>
      <p:ext uri="{BB962C8B-B14F-4D97-AF65-F5344CB8AC3E}">
        <p14:creationId xmlns:p14="http://schemas.microsoft.com/office/powerpoint/2010/main" val="322896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C0A35C3-D6E2-48D8-B2F3-4FFD39931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Tree>
    <p:extLst>
      <p:ext uri="{BB962C8B-B14F-4D97-AF65-F5344CB8AC3E}">
        <p14:creationId xmlns:p14="http://schemas.microsoft.com/office/powerpoint/2010/main" val="115863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0AB0ADE-4E8E-45EC-AB50-B22BC400539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9498"/>
            <a:ext cx="12192000" cy="6839002"/>
          </a:xfrm>
          <a:prstGeom prst="rect">
            <a:avLst/>
          </a:prstGeom>
        </p:spPr>
      </p:pic>
      <p:sp>
        <p:nvSpPr>
          <p:cNvPr id="1026" name="Rectangle 2"/>
          <p:cNvSpPr>
            <a:spLocks noGrp="1" noChangeArrowheads="1"/>
          </p:cNvSpPr>
          <p:nvPr>
            <p:ph type="title"/>
          </p:nvPr>
        </p:nvSpPr>
        <p:spPr bwMode="auto">
          <a:xfrm>
            <a:off x="239349" y="260648"/>
            <a:ext cx="9601067"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 wzorca tytułu</a:t>
            </a:r>
          </a:p>
        </p:txBody>
      </p:sp>
      <p:sp>
        <p:nvSpPr>
          <p:cNvPr id="1027" name="Rectangle 3"/>
          <p:cNvSpPr>
            <a:spLocks noGrp="1" noChangeArrowheads="1"/>
          </p:cNvSpPr>
          <p:nvPr>
            <p:ph type="body" idx="1"/>
          </p:nvPr>
        </p:nvSpPr>
        <p:spPr bwMode="auto">
          <a:xfrm>
            <a:off x="238491" y="1124744"/>
            <a:ext cx="11618149" cy="4563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style wzorca tekstu</a:t>
            </a:r>
          </a:p>
          <a:p>
            <a:pPr lvl="1"/>
            <a:r>
              <a:rPr lang="pl-PL" dirty="0"/>
              <a:t>Drugi poziom</a:t>
            </a:r>
          </a:p>
          <a:p>
            <a:pPr lvl="2"/>
            <a:r>
              <a:rPr lang="pl-PL" dirty="0"/>
              <a:t>Trzeci poziom</a:t>
            </a:r>
          </a:p>
        </p:txBody>
      </p:sp>
    </p:spTree>
    <p:extLst>
      <p:ext uri="{BB962C8B-B14F-4D97-AF65-F5344CB8AC3E}">
        <p14:creationId xmlns:p14="http://schemas.microsoft.com/office/powerpoint/2010/main" val="3130207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3200" b="0">
          <a:solidFill>
            <a:srgbClr val="4062B3"/>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142C62"/>
          </a:solidFill>
          <a:latin typeface="Tahoma" pitchFamily="34" charset="0"/>
        </a:defRPr>
      </a:lvl2pPr>
      <a:lvl3pPr algn="l" rtl="0" eaLnBrk="1" fontAlgn="base" hangingPunct="1">
        <a:spcBef>
          <a:spcPct val="0"/>
        </a:spcBef>
        <a:spcAft>
          <a:spcPct val="0"/>
        </a:spcAft>
        <a:defRPr sz="3600" b="1">
          <a:solidFill>
            <a:srgbClr val="142C62"/>
          </a:solidFill>
          <a:latin typeface="Tahoma" pitchFamily="34" charset="0"/>
        </a:defRPr>
      </a:lvl3pPr>
      <a:lvl4pPr algn="l" rtl="0" eaLnBrk="1" fontAlgn="base" hangingPunct="1">
        <a:spcBef>
          <a:spcPct val="0"/>
        </a:spcBef>
        <a:spcAft>
          <a:spcPct val="0"/>
        </a:spcAft>
        <a:defRPr sz="3600" b="1">
          <a:solidFill>
            <a:srgbClr val="142C62"/>
          </a:solidFill>
          <a:latin typeface="Tahoma" pitchFamily="34" charset="0"/>
        </a:defRPr>
      </a:lvl4pPr>
      <a:lvl5pPr algn="l" rtl="0" eaLnBrk="1" fontAlgn="base" hangingPunct="1">
        <a:spcBef>
          <a:spcPct val="0"/>
        </a:spcBef>
        <a:spcAft>
          <a:spcPct val="0"/>
        </a:spcAft>
        <a:defRPr sz="3600" b="1">
          <a:solidFill>
            <a:srgbClr val="142C62"/>
          </a:solidFill>
          <a:latin typeface="Tahoma" pitchFamily="34" charset="0"/>
        </a:defRPr>
      </a:lvl5pPr>
      <a:lvl6pPr marL="457200" algn="l" rtl="0" eaLnBrk="1" fontAlgn="base" hangingPunct="1">
        <a:spcBef>
          <a:spcPct val="0"/>
        </a:spcBef>
        <a:spcAft>
          <a:spcPct val="0"/>
        </a:spcAft>
        <a:defRPr sz="3600" b="1">
          <a:solidFill>
            <a:srgbClr val="142C62"/>
          </a:solidFill>
          <a:latin typeface="Tahoma" pitchFamily="34" charset="0"/>
        </a:defRPr>
      </a:lvl6pPr>
      <a:lvl7pPr marL="914400" algn="l" rtl="0" eaLnBrk="1" fontAlgn="base" hangingPunct="1">
        <a:spcBef>
          <a:spcPct val="0"/>
        </a:spcBef>
        <a:spcAft>
          <a:spcPct val="0"/>
        </a:spcAft>
        <a:defRPr sz="3600" b="1">
          <a:solidFill>
            <a:srgbClr val="142C62"/>
          </a:solidFill>
          <a:latin typeface="Tahoma" pitchFamily="34" charset="0"/>
        </a:defRPr>
      </a:lvl7pPr>
      <a:lvl8pPr marL="1371600" algn="l" rtl="0" eaLnBrk="1" fontAlgn="base" hangingPunct="1">
        <a:spcBef>
          <a:spcPct val="0"/>
        </a:spcBef>
        <a:spcAft>
          <a:spcPct val="0"/>
        </a:spcAft>
        <a:defRPr sz="3600" b="1">
          <a:solidFill>
            <a:srgbClr val="142C62"/>
          </a:solidFill>
          <a:latin typeface="Tahoma" pitchFamily="34" charset="0"/>
        </a:defRPr>
      </a:lvl8pPr>
      <a:lvl9pPr marL="1828800" algn="l" rtl="0" eaLnBrk="1" fontAlgn="base" hangingPunct="1">
        <a:spcBef>
          <a:spcPct val="0"/>
        </a:spcBef>
        <a:spcAft>
          <a:spcPct val="0"/>
        </a:spcAft>
        <a:defRPr sz="3600" b="1">
          <a:solidFill>
            <a:srgbClr val="142C62"/>
          </a:solidFill>
          <a:latin typeface="Tahoma" pitchFamily="34" charset="0"/>
        </a:defRPr>
      </a:lvl9pPr>
    </p:titleStyle>
    <p:bodyStyle>
      <a:lvl1pPr marL="0" indent="0" algn="l" rtl="0" eaLnBrk="1" fontAlgn="base" hangingPunct="1">
        <a:spcBef>
          <a:spcPts val="0"/>
        </a:spcBef>
        <a:spcAft>
          <a:spcPct val="0"/>
        </a:spcAft>
        <a:buFontTx/>
        <a:buNone/>
        <a:defRPr sz="2400" b="0">
          <a:solidFill>
            <a:srgbClr val="404040"/>
          </a:solidFill>
          <a:latin typeface="Calibri" panose="020F0502020204030204" pitchFamily="34" charset="0"/>
          <a:ea typeface="+mn-ea"/>
          <a:cs typeface="Calibri" panose="020F0502020204030204" pitchFamily="34" charset="0"/>
        </a:defRPr>
      </a:lvl1pPr>
      <a:lvl2pPr marL="358775" indent="-358775" algn="l" rtl="0" eaLnBrk="1" fontAlgn="base" hangingPunct="1">
        <a:spcBef>
          <a:spcPct val="20000"/>
        </a:spcBef>
        <a:spcAft>
          <a:spcPct val="0"/>
        </a:spcAft>
        <a:buClr>
          <a:srgbClr val="4062B3"/>
        </a:buClr>
        <a:buSzPct val="120000"/>
        <a:buFont typeface="Calibri" panose="020F0502020204030204" pitchFamily="34" charset="0"/>
        <a:buChar char="&gt;"/>
        <a:defRPr sz="2400">
          <a:solidFill>
            <a:srgbClr val="404040"/>
          </a:solidFill>
          <a:latin typeface="Calibri" panose="020F0502020204030204" pitchFamily="34" charset="0"/>
          <a:cs typeface="Calibri" panose="020F0502020204030204" pitchFamily="34" charset="0"/>
        </a:defRPr>
      </a:lvl2pPr>
      <a:lvl3pPr marL="623888" indent="-265113" algn="l" rtl="0" eaLnBrk="1" fontAlgn="base" hangingPunct="1">
        <a:spcBef>
          <a:spcPct val="20000"/>
        </a:spcBef>
        <a:spcAft>
          <a:spcPct val="0"/>
        </a:spcAft>
        <a:buClr>
          <a:srgbClr val="3D76C4"/>
        </a:buClr>
        <a:buSzPct val="107000"/>
        <a:buFont typeface="Calibri" panose="020F0502020204030204" pitchFamily="34" charset="0"/>
        <a:buChar char="&gt;"/>
        <a:tabLst>
          <a:tab pos="981075" algn="l"/>
        </a:tabLst>
        <a:defRPr sz="2000">
          <a:solidFill>
            <a:srgbClr val="404040"/>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lumMod val="65000"/>
              <a:lumOff val="35000"/>
            </a:schemeClr>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bc.ore.edu.pl/Content/256/Wskazniki_oswiatowe.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99708-5BBD-4CE8-9274-A4C272A9088F}"/>
              </a:ext>
            </a:extLst>
          </p:cNvPr>
          <p:cNvSpPr>
            <a:spLocks noGrp="1"/>
          </p:cNvSpPr>
          <p:nvPr>
            <p:ph type="ctrTitle" idx="4294967295"/>
          </p:nvPr>
        </p:nvSpPr>
        <p:spPr>
          <a:xfrm>
            <a:off x="1919536" y="1412777"/>
            <a:ext cx="8208912" cy="3096344"/>
          </a:xfrm>
        </p:spPr>
        <p:txBody>
          <a:bodyPr/>
          <a:lstStyle/>
          <a:p>
            <a:r>
              <a:rPr lang="pl-PL" sz="2000" dirty="0">
                <a:solidFill>
                  <a:schemeClr val="bg1"/>
                </a:solidFill>
              </a:rPr>
              <a:t>Projekt realizowany pod nadzorem Ministerstwa Edukacji Narodowej</a:t>
            </a:r>
            <a:br>
              <a:rPr lang="pl-PL" sz="2000" dirty="0">
                <a:solidFill>
                  <a:srgbClr val="3E4E5C"/>
                </a:solidFill>
              </a:rPr>
            </a:br>
            <a:br>
              <a:rPr lang="pl-PL" sz="2000" dirty="0">
                <a:solidFill>
                  <a:srgbClr val="3E4E5C"/>
                </a:solidFill>
              </a:rPr>
            </a:br>
            <a:br>
              <a:rPr lang="pl-PL" sz="2000" dirty="0">
                <a:solidFill>
                  <a:srgbClr val="3E4E5C"/>
                </a:solidFill>
              </a:rPr>
            </a:br>
            <a:br>
              <a:rPr lang="pl-PL" sz="2000" dirty="0">
                <a:solidFill>
                  <a:srgbClr val="3E4E5C"/>
                </a:solidFill>
              </a:rPr>
            </a:br>
            <a:r>
              <a:rPr lang="pl-PL" sz="3600" b="1" dirty="0">
                <a:solidFill>
                  <a:schemeClr val="bg1"/>
                </a:solidFill>
              </a:rPr>
              <a:t>VULCAN kompetencji </a:t>
            </a:r>
            <a:br>
              <a:rPr lang="pl-PL" sz="3600" b="1" dirty="0">
                <a:solidFill>
                  <a:schemeClr val="bg1"/>
                </a:solidFill>
              </a:rPr>
            </a:br>
            <a:r>
              <a:rPr lang="pl-PL" sz="3600" b="1" dirty="0">
                <a:solidFill>
                  <a:schemeClr val="bg1"/>
                </a:solidFill>
              </a:rPr>
              <a:t>w MAŁOPOLSKICH SAMORZĄDACH</a:t>
            </a:r>
          </a:p>
        </p:txBody>
      </p:sp>
      <p:sp>
        <p:nvSpPr>
          <p:cNvPr id="4" name="Rectangle 4">
            <a:extLst>
              <a:ext uri="{FF2B5EF4-FFF2-40B4-BE49-F238E27FC236}">
                <a16:creationId xmlns:a16="http://schemas.microsoft.com/office/drawing/2014/main" id="{90733F6E-941D-4266-A8B4-BE821793C0F1}"/>
              </a:ext>
            </a:extLst>
          </p:cNvPr>
          <p:cNvSpPr>
            <a:spLocks noChangeArrowheads="1"/>
          </p:cNvSpPr>
          <p:nvPr/>
        </p:nvSpPr>
        <p:spPr bwMode="auto">
          <a:xfrm>
            <a:off x="6384032" y="4725145"/>
            <a:ext cx="4176464" cy="790741"/>
          </a:xfrm>
          <a:prstGeom prst="rect">
            <a:avLst/>
          </a:prstGeom>
          <a:noFill/>
          <a:ln w="9525">
            <a:noFill/>
            <a:miter lim="800000"/>
            <a:headEnd/>
            <a:tailEnd/>
          </a:ln>
          <a:effectLst/>
        </p:spPr>
        <p:txBody>
          <a:bodyPr lIns="0" anchor="ctr"/>
          <a:lstStyle/>
          <a:p>
            <a:pPr algn="r">
              <a:spcBef>
                <a:spcPct val="20000"/>
              </a:spcBef>
            </a:pPr>
            <a:endParaRPr lang="pl-PL"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86355F-76AA-47B9-8CAB-FAF68A904288}"/>
              </a:ext>
            </a:extLst>
          </p:cNvPr>
          <p:cNvSpPr txBox="1">
            <a:spLocks/>
          </p:cNvSpPr>
          <p:nvPr/>
        </p:nvSpPr>
        <p:spPr>
          <a:xfrm>
            <a:off x="730469" y="148514"/>
            <a:ext cx="8229600" cy="1143000"/>
          </a:xfrm>
          <a:prstGeom prst="rect">
            <a:avLst/>
          </a:prstGeom>
        </p:spPr>
        <p:txBody>
          <a:bodyPr>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r>
              <a:rPr lang="pl-PL" sz="4000" b="1" kern="0" dirty="0">
                <a:solidFill>
                  <a:srgbClr val="0070C0"/>
                </a:solidFill>
                <a:latin typeface="Calibri" panose="020F0502020204030204" pitchFamily="34" charset="0"/>
                <a:cs typeface="Calibri" panose="020F0502020204030204" pitchFamily="34" charset="0"/>
              </a:rPr>
              <a:t>Cele diagnozy</a:t>
            </a:r>
          </a:p>
        </p:txBody>
      </p:sp>
      <p:sp>
        <p:nvSpPr>
          <p:cNvPr id="3" name="Symbol zastępczy zawartości 2">
            <a:extLst>
              <a:ext uri="{FF2B5EF4-FFF2-40B4-BE49-F238E27FC236}">
                <a16:creationId xmlns:a16="http://schemas.microsoft.com/office/drawing/2014/main" id="{BCA486F4-0128-484F-9B12-9BC3D1D7B29D}"/>
              </a:ext>
            </a:extLst>
          </p:cNvPr>
          <p:cNvSpPr txBox="1">
            <a:spLocks/>
          </p:cNvSpPr>
          <p:nvPr/>
        </p:nvSpPr>
        <p:spPr>
          <a:xfrm>
            <a:off x="304800" y="1125538"/>
            <a:ext cx="11571890" cy="4525962"/>
          </a:xfrm>
          <a:prstGeom prst="rect">
            <a:avLst/>
          </a:prstGeom>
        </p:spPr>
        <p:txBody>
          <a:bodyPr>
            <a:normAutofit fontScale="925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defRPr/>
            </a:pPr>
            <a:r>
              <a:rPr lang="pl-PL" sz="2600" kern="0" dirty="0">
                <a:latin typeface="Calibri" panose="020F0502020204030204" pitchFamily="34" charset="0"/>
                <a:cs typeface="Calibri" panose="020F0502020204030204" pitchFamily="34" charset="0"/>
              </a:rPr>
              <a:t>Określenie celów, którym ma służyć diagnoza, oraz sposobów wykorzystania jej wyników .</a:t>
            </a:r>
          </a:p>
          <a:p>
            <a:pPr>
              <a:defRPr/>
            </a:pPr>
            <a:r>
              <a:rPr lang="pl-PL" sz="2600" kern="0" dirty="0">
                <a:latin typeface="Calibri" panose="020F0502020204030204" pitchFamily="34" charset="0"/>
                <a:cs typeface="Calibri" panose="020F0502020204030204" pitchFamily="34" charset="0"/>
              </a:rPr>
              <a:t>Dobre zdefiniowanie celów i sposobów wykorzystania diagnozy warunkuje zakres przedmiotowy i podmiotowy diagnozy oraz pytania, na które diagnoza ma odpowiedzieć. </a:t>
            </a:r>
          </a:p>
          <a:p>
            <a:pPr marL="0" indent="0">
              <a:buNone/>
              <a:defRPr/>
            </a:pPr>
            <a:endParaRPr lang="pl-PL" sz="2600" kern="0" dirty="0">
              <a:latin typeface="Calibri" panose="020F0502020204030204" pitchFamily="34" charset="0"/>
              <a:cs typeface="Calibri" panose="020F0502020204030204" pitchFamily="34" charset="0"/>
            </a:endParaRPr>
          </a:p>
          <a:p>
            <a:pPr marL="0" indent="0">
              <a:buNone/>
              <a:defRPr/>
            </a:pPr>
            <a:r>
              <a:rPr lang="pl-PL" sz="2200" u="sng" kern="0" dirty="0">
                <a:latin typeface="Calibri" panose="020F0502020204030204" pitchFamily="34" charset="0"/>
                <a:cs typeface="Calibri" panose="020F0502020204030204" pitchFamily="34" charset="0"/>
              </a:rPr>
              <a:t>Praca w parach nad formułowaniem celów</a:t>
            </a:r>
          </a:p>
          <a:p>
            <a:pPr>
              <a:defRPr/>
            </a:pPr>
            <a:r>
              <a:rPr lang="pl-PL" sz="2200" dirty="0">
                <a:latin typeface="Calibri" panose="020F0502020204030204" pitchFamily="34" charset="0"/>
                <a:cs typeface="Calibri" panose="020F0502020204030204" pitchFamily="34" charset="0"/>
              </a:rPr>
              <a:t>Uczestnicy pracują w parach każda z nich otrzymuje tabelkę </a:t>
            </a:r>
            <a:br>
              <a:rPr lang="pl-PL" sz="2200" dirty="0">
                <a:latin typeface="Calibri" panose="020F0502020204030204" pitchFamily="34" charset="0"/>
                <a:cs typeface="Calibri" panose="020F0502020204030204" pitchFamily="34" charset="0"/>
              </a:rPr>
            </a:br>
            <a:r>
              <a:rPr lang="pl-PL" sz="2200" dirty="0">
                <a:latin typeface="Calibri" panose="020F0502020204030204" pitchFamily="34" charset="0"/>
                <a:cs typeface="Calibri" panose="020F0502020204030204" pitchFamily="34" charset="0"/>
              </a:rPr>
              <a:t>z podanym zestawem czynności.</a:t>
            </a:r>
          </a:p>
          <a:p>
            <a:pPr>
              <a:defRPr/>
            </a:pPr>
            <a:r>
              <a:rPr lang="pl-PL" sz="2200" dirty="0">
                <a:latin typeface="Calibri" panose="020F0502020204030204" pitchFamily="34" charset="0"/>
                <a:cs typeface="Calibri" panose="020F0502020204030204" pitchFamily="34" charset="0"/>
              </a:rPr>
              <a:t>Zadanie polega na określeniu ich celu. </a:t>
            </a:r>
          </a:p>
          <a:p>
            <a:pPr>
              <a:defRPr/>
            </a:pPr>
            <a:r>
              <a:rPr lang="pl-PL" sz="2200" dirty="0">
                <a:latin typeface="Calibri" panose="020F0502020204030204" pitchFamily="34" charset="0"/>
                <a:cs typeface="Calibri" panose="020F0502020204030204" pitchFamily="34" charset="0"/>
              </a:rPr>
              <a:t>Po 10 minutach pary odczytują dokonane w tabelach wpisy, </a:t>
            </a:r>
            <a:br>
              <a:rPr lang="pl-PL" sz="2200" dirty="0">
                <a:latin typeface="Calibri" panose="020F0502020204030204" pitchFamily="34" charset="0"/>
                <a:cs typeface="Calibri" panose="020F0502020204030204" pitchFamily="34" charset="0"/>
              </a:rPr>
            </a:br>
            <a:r>
              <a:rPr lang="pl-PL" sz="2200" dirty="0">
                <a:latin typeface="Calibri" panose="020F0502020204030204" pitchFamily="34" charset="0"/>
                <a:cs typeface="Calibri" panose="020F0502020204030204" pitchFamily="34" charset="0"/>
              </a:rPr>
              <a:t>w razie potrzeby wyjaśniają różnice poglądów, lub opowiadają jakimi przesłankami kierowali się formułując swoje cele. </a:t>
            </a:r>
          </a:p>
          <a:p>
            <a:pPr marL="0" indent="0">
              <a:buNone/>
              <a:defRPr/>
            </a:pPr>
            <a:endParaRPr lang="pl-PL" kern="0" dirty="0"/>
          </a:p>
        </p:txBody>
      </p:sp>
      <p:sp>
        <p:nvSpPr>
          <p:cNvPr id="4" name="Text Box 4">
            <a:extLst>
              <a:ext uri="{FF2B5EF4-FFF2-40B4-BE49-F238E27FC236}">
                <a16:creationId xmlns:a16="http://schemas.microsoft.com/office/drawing/2014/main" id="{00A9155C-A61F-4CC3-9FB4-E45C3B754C2C}"/>
              </a:ext>
            </a:extLst>
          </p:cNvPr>
          <p:cNvSpPr txBox="1">
            <a:spLocks noChangeArrowheads="1"/>
          </p:cNvSpPr>
          <p:nvPr/>
        </p:nvSpPr>
        <p:spPr bwMode="auto">
          <a:xfrm>
            <a:off x="9144000" y="2991875"/>
            <a:ext cx="2375337" cy="10125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1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Sformułowanie celów diagnozy</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0334288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A15C303-5516-41FF-A865-CED9B065DCA0}"/>
              </a:ext>
            </a:extLst>
          </p:cNvPr>
          <p:cNvSpPr txBox="1">
            <a:spLocks noChangeArrowheads="1"/>
          </p:cNvSpPr>
          <p:nvPr/>
        </p:nvSpPr>
        <p:spPr bwMode="auto">
          <a:xfrm>
            <a:off x="1734207" y="2125876"/>
            <a:ext cx="8460828" cy="30977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Kto przeprowadzi diagnozę? Kto jest zainteresowany? Czemu będą służyć wyniki?</a:t>
            </a:r>
          </a:p>
        </p:txBody>
      </p:sp>
      <p:sp>
        <p:nvSpPr>
          <p:cNvPr id="3" name="Text Box 17">
            <a:extLst>
              <a:ext uri="{FF2B5EF4-FFF2-40B4-BE49-F238E27FC236}">
                <a16:creationId xmlns:a16="http://schemas.microsoft.com/office/drawing/2014/main" id="{C333D4C9-2119-4B6A-9689-F4237579F486}"/>
              </a:ext>
            </a:extLst>
          </p:cNvPr>
          <p:cNvSpPr txBox="1">
            <a:spLocks noChangeArrowheads="1"/>
          </p:cNvSpPr>
          <p:nvPr/>
        </p:nvSpPr>
        <p:spPr bwMode="auto">
          <a:xfrm>
            <a:off x="389257" y="649765"/>
            <a:ext cx="8071945" cy="9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pl-PL" sz="3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Planowanie diagnozy </a:t>
            </a:r>
            <a:r>
              <a:rPr lang="pl-PL" sz="32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pl-PL" sz="3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zasoby, interesariusze</a:t>
            </a:r>
            <a:endParaRPr lang="pl-P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5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AD16874B-2738-4CBB-8855-B0BA2C724D2D}"/>
              </a:ext>
            </a:extLst>
          </p:cNvPr>
          <p:cNvSpPr txBox="1">
            <a:spLocks/>
          </p:cNvSpPr>
          <p:nvPr/>
        </p:nvSpPr>
        <p:spPr>
          <a:xfrm>
            <a:off x="499240" y="1568670"/>
            <a:ext cx="8949559" cy="45259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spcBef>
                <a:spcPts val="600"/>
              </a:spcBef>
              <a:defRPr/>
            </a:pPr>
            <a:endParaRPr lang="pl-PL" sz="2400" kern="0" dirty="0"/>
          </a:p>
        </p:txBody>
      </p:sp>
      <p:sp>
        <p:nvSpPr>
          <p:cNvPr id="3" name="Tytuł 1">
            <a:extLst>
              <a:ext uri="{FF2B5EF4-FFF2-40B4-BE49-F238E27FC236}">
                <a16:creationId xmlns:a16="http://schemas.microsoft.com/office/drawing/2014/main" id="{A121C0AA-FE17-4FED-B0EB-BC0D4D8B93DB}"/>
              </a:ext>
            </a:extLst>
          </p:cNvPr>
          <p:cNvSpPr txBox="1">
            <a:spLocks/>
          </p:cNvSpPr>
          <p:nvPr/>
        </p:nvSpPr>
        <p:spPr>
          <a:xfrm>
            <a:off x="-94593" y="160336"/>
            <a:ext cx="9853448"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pl-PL" sz="3200" b="1" kern="0" dirty="0">
                <a:solidFill>
                  <a:srgbClr val="0070C0"/>
                </a:solidFill>
                <a:latin typeface="Calibri" panose="020F0502020204030204" pitchFamily="34" charset="0"/>
                <a:cs typeface="Calibri" panose="020F0502020204030204" pitchFamily="34" charset="0"/>
              </a:rPr>
              <a:t>Określenie pytań kluczowych na które </a:t>
            </a:r>
          </a:p>
          <a:p>
            <a:pPr>
              <a:defRPr/>
            </a:pPr>
            <a:r>
              <a:rPr lang="pl-PL" sz="3200" b="1" kern="0" dirty="0">
                <a:solidFill>
                  <a:srgbClr val="0070C0"/>
                </a:solidFill>
                <a:latin typeface="Calibri" panose="020F0502020204030204" pitchFamily="34" charset="0"/>
                <a:cs typeface="Calibri" panose="020F0502020204030204" pitchFamily="34" charset="0"/>
              </a:rPr>
              <a:t>ma odpowiedzieć diagnoza</a:t>
            </a:r>
          </a:p>
        </p:txBody>
      </p:sp>
      <p:sp>
        <p:nvSpPr>
          <p:cNvPr id="4" name="Text Box 5">
            <a:extLst>
              <a:ext uri="{FF2B5EF4-FFF2-40B4-BE49-F238E27FC236}">
                <a16:creationId xmlns:a16="http://schemas.microsoft.com/office/drawing/2014/main" id="{2B165633-6AA5-4B4D-A9C1-828A9A7E1E9B}"/>
              </a:ext>
            </a:extLst>
          </p:cNvPr>
          <p:cNvSpPr txBox="1">
            <a:spLocks noChangeArrowheads="1"/>
          </p:cNvSpPr>
          <p:nvPr/>
        </p:nvSpPr>
        <p:spPr bwMode="auto">
          <a:xfrm>
            <a:off x="9322676" y="3287730"/>
            <a:ext cx="2370083" cy="10878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3</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 będziemy badać?</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Prostokąt 4">
            <a:extLst>
              <a:ext uri="{FF2B5EF4-FFF2-40B4-BE49-F238E27FC236}">
                <a16:creationId xmlns:a16="http://schemas.microsoft.com/office/drawing/2014/main" id="{01347507-B0FE-4D81-947C-00B91C02B8FF}"/>
              </a:ext>
            </a:extLst>
          </p:cNvPr>
          <p:cNvSpPr/>
          <p:nvPr/>
        </p:nvSpPr>
        <p:spPr>
          <a:xfrm>
            <a:off x="283779" y="1569952"/>
            <a:ext cx="9038897" cy="2600712"/>
          </a:xfrm>
          <a:prstGeom prst="rect">
            <a:avLst/>
          </a:prstGeom>
        </p:spPr>
        <p:txBody>
          <a:bodyPr wrap="square">
            <a:spAutoFit/>
          </a:bodyPr>
          <a:lstStyle/>
          <a:p>
            <a:pPr algn="just">
              <a:lnSpc>
                <a:spcPct val="150000"/>
              </a:lnSpc>
              <a:spcBef>
                <a:spcPts val="600"/>
              </a:spcBef>
              <a:spcAft>
                <a:spcPts val="600"/>
              </a:spcAft>
            </a:pPr>
            <a:r>
              <a:rPr lang="pl-PL" b="1" dirty="0">
                <a:latin typeface="Arial" panose="020B0604020202020204" pitchFamily="34" charset="0"/>
                <a:ea typeface="Calibri" panose="020F0502020204030204" pitchFamily="34" charset="0"/>
                <a:cs typeface="Times New Roman" panose="02020603050405020304" pitchFamily="18" charset="0"/>
              </a:rPr>
              <a:t>Pytania kluczowe</a:t>
            </a:r>
            <a:r>
              <a:rPr lang="pl-PL" dirty="0">
                <a:latin typeface="Arial" panose="020B0604020202020204" pitchFamily="34" charset="0"/>
                <a:ea typeface="Calibri" panose="020F0502020204030204" pitchFamily="34" charset="0"/>
                <a:cs typeface="Times New Roman" panose="02020603050405020304" pitchFamily="18" charset="0"/>
              </a:rPr>
              <a:t> to pytania sformułowane w sposób ogólny (problemowy), na które będzie się odpowiadać w rezultacie przeprowadzanej diagnozy. Nie są to pytania, które bezpośrednio zostaną zadane osobom objętym diagnozą, ale te, na które odpowiedzi będzie się poszukiwać w  trakcie całego procesu badawczego.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defRPr/>
            </a:pPr>
            <a:r>
              <a:rPr lang="pl-PL" sz="1600" kern="0" dirty="0"/>
              <a:t>Pytania najczęściej będą dotyczyć tego, jak jest obecnie i dlaczego tak jest.</a:t>
            </a:r>
          </a:p>
          <a:p>
            <a:pPr algn="just">
              <a:lnSpc>
                <a:spcPct val="150000"/>
              </a:lnSpc>
              <a:spcBef>
                <a:spcPts val="600"/>
              </a:spcBef>
              <a:spcAft>
                <a:spcPts val="600"/>
              </a:spcAft>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1644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F8A6C90A-35F9-483E-8ECF-FBFE1962C8A3}"/>
              </a:ext>
            </a:extLst>
          </p:cNvPr>
          <p:cNvSpPr txBox="1">
            <a:spLocks/>
          </p:cNvSpPr>
          <p:nvPr/>
        </p:nvSpPr>
        <p:spPr>
          <a:xfrm>
            <a:off x="1981200" y="404814"/>
            <a:ext cx="8229600" cy="5246687"/>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defRPr/>
            </a:pPr>
            <a:endParaRPr lang="pl-PL" kern="0" dirty="0"/>
          </a:p>
        </p:txBody>
      </p:sp>
      <p:sp>
        <p:nvSpPr>
          <p:cNvPr id="6147" name="Rectangle 13">
            <a:extLst>
              <a:ext uri="{FF2B5EF4-FFF2-40B4-BE49-F238E27FC236}">
                <a16:creationId xmlns:a16="http://schemas.microsoft.com/office/drawing/2014/main" id="{E3301A43-FF63-416D-B5F8-08A8DE16D9D2}"/>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pl-PL" altLang="pl-PL" sz="1800"/>
          </a:p>
        </p:txBody>
      </p:sp>
      <p:sp>
        <p:nvSpPr>
          <p:cNvPr id="6148" name="Rectangle 19">
            <a:extLst>
              <a:ext uri="{FF2B5EF4-FFF2-40B4-BE49-F238E27FC236}">
                <a16:creationId xmlns:a16="http://schemas.microsoft.com/office/drawing/2014/main" id="{F2935BBB-F7DC-4278-8786-5DBB13B3F731}"/>
              </a:ext>
            </a:extLst>
          </p:cNvPr>
          <p:cNvSpPr>
            <a:spLocks noChangeArrowheads="1"/>
          </p:cNvSpPr>
          <p:nvPr/>
        </p:nvSpPr>
        <p:spPr bwMode="auto">
          <a:xfrm>
            <a:off x="1524000" y="149225"/>
            <a:ext cx="1841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br>
              <a:rPr lang="pl-PL" altLang="pl-PL" sz="800"/>
            </a:br>
            <a:endParaRPr lang="pl-PL" altLang="pl-PL" sz="1800"/>
          </a:p>
          <a:p>
            <a:pPr>
              <a:spcBef>
                <a:spcPct val="0"/>
              </a:spcBef>
              <a:buFontTx/>
              <a:buNone/>
            </a:pPr>
            <a:endParaRPr lang="pl-PL" altLang="pl-PL" sz="1800"/>
          </a:p>
        </p:txBody>
      </p:sp>
      <p:sp>
        <p:nvSpPr>
          <p:cNvPr id="3" name="Prostokąt 2">
            <a:extLst>
              <a:ext uri="{FF2B5EF4-FFF2-40B4-BE49-F238E27FC236}">
                <a16:creationId xmlns:a16="http://schemas.microsoft.com/office/drawing/2014/main" id="{5ED257FF-D22D-470E-8120-893B9FAC92F5}"/>
              </a:ext>
            </a:extLst>
          </p:cNvPr>
          <p:cNvSpPr/>
          <p:nvPr/>
        </p:nvSpPr>
        <p:spPr>
          <a:xfrm>
            <a:off x="336147" y="-8782"/>
            <a:ext cx="4705904" cy="461665"/>
          </a:xfrm>
          <a:prstGeom prst="rect">
            <a:avLst/>
          </a:prstGeom>
        </p:spPr>
        <p:txBody>
          <a:bodyPr wrap="none">
            <a:spAutoFit/>
          </a:bodyPr>
          <a:lstStyle/>
          <a:p>
            <a:r>
              <a:rPr lang="pl-PL" sz="2400" b="1" dirty="0">
                <a:solidFill>
                  <a:srgbClr val="0070C0"/>
                </a:solidFill>
                <a:latin typeface="Calibri" panose="020F0502020204030204" pitchFamily="34" charset="0"/>
                <a:ea typeface="Calibri" panose="020F0502020204030204" pitchFamily="34" charset="0"/>
                <a:cs typeface="Calibri" panose="020F0502020204030204" pitchFamily="34" charset="0"/>
              </a:rPr>
              <a:t>Schemat diagnozy sektora edukacji </a:t>
            </a:r>
            <a:endParaRPr lang="pl-PL" sz="2400" dirty="0"/>
          </a:p>
        </p:txBody>
      </p:sp>
      <p:grpSp>
        <p:nvGrpSpPr>
          <p:cNvPr id="37" name="Grupa 36">
            <a:extLst>
              <a:ext uri="{FF2B5EF4-FFF2-40B4-BE49-F238E27FC236}">
                <a16:creationId xmlns:a16="http://schemas.microsoft.com/office/drawing/2014/main" id="{B9FD58E1-09B1-4CDA-8BFA-B64F37D903D2}"/>
              </a:ext>
            </a:extLst>
          </p:cNvPr>
          <p:cNvGrpSpPr/>
          <p:nvPr/>
        </p:nvGrpSpPr>
        <p:grpSpPr>
          <a:xfrm>
            <a:off x="764525" y="501135"/>
            <a:ext cx="11384235" cy="5391919"/>
            <a:chOff x="0" y="63387"/>
            <a:chExt cx="6101522" cy="6431571"/>
          </a:xfrm>
        </p:grpSpPr>
        <p:grpSp>
          <p:nvGrpSpPr>
            <p:cNvPr id="40" name="Grupa 39">
              <a:extLst>
                <a:ext uri="{FF2B5EF4-FFF2-40B4-BE49-F238E27FC236}">
                  <a16:creationId xmlns:a16="http://schemas.microsoft.com/office/drawing/2014/main" id="{1A59DDA1-38E7-4CE7-A11F-73C1338F64BE}"/>
                </a:ext>
              </a:extLst>
            </p:cNvPr>
            <p:cNvGrpSpPr/>
            <p:nvPr/>
          </p:nvGrpSpPr>
          <p:grpSpPr>
            <a:xfrm>
              <a:off x="0" y="63387"/>
              <a:ext cx="5695612" cy="5346923"/>
              <a:chOff x="-366739" y="63387"/>
              <a:chExt cx="5695612" cy="5346923"/>
            </a:xfrm>
          </p:grpSpPr>
          <p:grpSp>
            <p:nvGrpSpPr>
              <p:cNvPr id="76" name="Grupa 75">
                <a:extLst>
                  <a:ext uri="{FF2B5EF4-FFF2-40B4-BE49-F238E27FC236}">
                    <a16:creationId xmlns:a16="http://schemas.microsoft.com/office/drawing/2014/main" id="{555D98A9-0130-480D-9A7C-D15CFE987B29}"/>
                  </a:ext>
                </a:extLst>
              </p:cNvPr>
              <p:cNvGrpSpPr/>
              <p:nvPr/>
            </p:nvGrpSpPr>
            <p:grpSpPr>
              <a:xfrm>
                <a:off x="163148" y="63387"/>
                <a:ext cx="5165725" cy="3727682"/>
                <a:chOff x="29334" y="63387"/>
                <a:chExt cx="5165725" cy="3727682"/>
              </a:xfrm>
            </p:grpSpPr>
            <p:grpSp>
              <p:nvGrpSpPr>
                <p:cNvPr id="79" name="Grupa 78">
                  <a:extLst>
                    <a:ext uri="{FF2B5EF4-FFF2-40B4-BE49-F238E27FC236}">
                      <a16:creationId xmlns:a16="http://schemas.microsoft.com/office/drawing/2014/main" id="{2A06BDE1-A6EB-4109-85B3-2BCD53EE316B}"/>
                    </a:ext>
                  </a:extLst>
                </p:cNvPr>
                <p:cNvGrpSpPr/>
                <p:nvPr/>
              </p:nvGrpSpPr>
              <p:grpSpPr>
                <a:xfrm>
                  <a:off x="29334" y="63387"/>
                  <a:ext cx="5165725" cy="3047936"/>
                  <a:chOff x="-6177" y="63387"/>
                  <a:chExt cx="5165725" cy="3047936"/>
                </a:xfrm>
              </p:grpSpPr>
              <p:sp>
                <p:nvSpPr>
                  <p:cNvPr id="82" name="Pole tekstowe 2">
                    <a:extLst>
                      <a:ext uri="{FF2B5EF4-FFF2-40B4-BE49-F238E27FC236}">
                        <a16:creationId xmlns:a16="http://schemas.microsoft.com/office/drawing/2014/main" id="{6E715501-E24F-4FD3-93D8-345FC61A6266}"/>
                      </a:ext>
                    </a:extLst>
                  </p:cNvPr>
                  <p:cNvSpPr txBox="1">
                    <a:spLocks noChangeArrowheads="1"/>
                  </p:cNvSpPr>
                  <p:nvPr/>
                </p:nvSpPr>
                <p:spPr bwMode="auto">
                  <a:xfrm>
                    <a:off x="870944" y="63387"/>
                    <a:ext cx="3235960" cy="66928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Diagnoza sektora edukacji</a:t>
                    </a:r>
                  </a:p>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Co?</a:t>
                    </a:r>
                  </a:p>
                </p:txBody>
              </p:sp>
              <p:sp>
                <p:nvSpPr>
                  <p:cNvPr id="83" name="Pole tekstowe 2">
                    <a:extLst>
                      <a:ext uri="{FF2B5EF4-FFF2-40B4-BE49-F238E27FC236}">
                        <a16:creationId xmlns:a16="http://schemas.microsoft.com/office/drawing/2014/main" id="{B8E23083-75F0-4270-8982-B05DD4BF668E}"/>
                      </a:ext>
                    </a:extLst>
                  </p:cNvPr>
                  <p:cNvSpPr txBox="1">
                    <a:spLocks noChangeArrowheads="1"/>
                  </p:cNvSpPr>
                  <p:nvPr/>
                </p:nvSpPr>
                <p:spPr bwMode="auto">
                  <a:xfrm>
                    <a:off x="562369" y="1399596"/>
                    <a:ext cx="3925570" cy="66929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Kto? </a:t>
                    </a:r>
                  </a:p>
                  <a:p>
                    <a:pPr algn="ctr">
                      <a:lnSpc>
                        <a:spcPct val="107000"/>
                      </a:lnSpc>
                      <a:spcAft>
                        <a:spcPts val="800"/>
                      </a:spcAft>
                    </a:pPr>
                    <a:r>
                      <a:rPr lang="pl-PL" sz="1200" b="1" i="1" dirty="0">
                        <a:effectLst/>
                        <a:ea typeface="Calibri" panose="020F0502020204030204" pitchFamily="34" charset="0"/>
                        <a:cs typeface="Times New Roman" panose="02020603050405020304" pitchFamily="18" charset="0"/>
                      </a:rPr>
                      <a:t>samorządy lub firmy zewnętrzne</a:t>
                    </a:r>
                    <a:endParaRPr lang="pl-PL" sz="1200" b="1" dirty="0">
                      <a:effectLst/>
                      <a:ea typeface="Calibri" panose="020F0502020204030204" pitchFamily="34" charset="0"/>
                      <a:cs typeface="Times New Roman" panose="02020603050405020304" pitchFamily="18" charset="0"/>
                    </a:endParaRPr>
                  </a:p>
                </p:txBody>
              </p:sp>
              <p:sp>
                <p:nvSpPr>
                  <p:cNvPr id="84" name="Strzałka w dół 16">
                    <a:extLst>
                      <a:ext uri="{FF2B5EF4-FFF2-40B4-BE49-F238E27FC236}">
                        <a16:creationId xmlns:a16="http://schemas.microsoft.com/office/drawing/2014/main" id="{1C55C0E9-8D0F-41DB-9659-402B1C82E151}"/>
                      </a:ext>
                    </a:extLst>
                  </p:cNvPr>
                  <p:cNvSpPr/>
                  <p:nvPr/>
                </p:nvSpPr>
                <p:spPr>
                  <a:xfrm>
                    <a:off x="1217295" y="852152"/>
                    <a:ext cx="257503" cy="541283"/>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85" name="Strzałka w dół 17">
                    <a:extLst>
                      <a:ext uri="{FF2B5EF4-FFF2-40B4-BE49-F238E27FC236}">
                        <a16:creationId xmlns:a16="http://schemas.microsoft.com/office/drawing/2014/main" id="{DEFAAB8E-55DD-427C-820D-A13482843C58}"/>
                      </a:ext>
                    </a:extLst>
                  </p:cNvPr>
                  <p:cNvSpPr/>
                  <p:nvPr/>
                </p:nvSpPr>
                <p:spPr>
                  <a:xfrm>
                    <a:off x="2360172" y="852152"/>
                    <a:ext cx="257503" cy="541283"/>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86" name="Strzałka w dół 18">
                    <a:extLst>
                      <a:ext uri="{FF2B5EF4-FFF2-40B4-BE49-F238E27FC236}">
                        <a16:creationId xmlns:a16="http://schemas.microsoft.com/office/drawing/2014/main" id="{9C441737-2D12-4119-9B4A-D5F04FE9152F}"/>
                      </a:ext>
                    </a:extLst>
                  </p:cNvPr>
                  <p:cNvSpPr/>
                  <p:nvPr/>
                </p:nvSpPr>
                <p:spPr>
                  <a:xfrm>
                    <a:off x="3440491" y="858701"/>
                    <a:ext cx="257175" cy="541020"/>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87" name="Pole tekstowe 2">
                    <a:extLst>
                      <a:ext uri="{FF2B5EF4-FFF2-40B4-BE49-F238E27FC236}">
                        <a16:creationId xmlns:a16="http://schemas.microsoft.com/office/drawing/2014/main" id="{9269E3EF-0209-4063-9474-35B463E73A94}"/>
                      </a:ext>
                    </a:extLst>
                  </p:cNvPr>
                  <p:cNvSpPr txBox="1">
                    <a:spLocks noChangeArrowheads="1"/>
                  </p:cNvSpPr>
                  <p:nvPr/>
                </p:nvSpPr>
                <p:spPr bwMode="auto">
                  <a:xfrm>
                    <a:off x="-6177" y="2727783"/>
                    <a:ext cx="5165725" cy="38354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100" b="1" dirty="0">
                        <a:solidFill>
                          <a:schemeClr val="tx1"/>
                        </a:solidFill>
                        <a:effectLst/>
                        <a:ea typeface="Calibri" panose="020F0502020204030204" pitchFamily="34" charset="0"/>
                        <a:cs typeface="Arial" panose="020B0604020202020204" pitchFamily="34" charset="0"/>
                      </a:rPr>
                      <a:t>W jaki sposób?</a:t>
                    </a:r>
                    <a:endParaRPr lang="pl-PL" sz="1100" b="1" dirty="0">
                      <a:solidFill>
                        <a:schemeClr val="tx1"/>
                      </a:solidFill>
                      <a:effectLst/>
                      <a:ea typeface="Calibri" panose="020F0502020204030204" pitchFamily="34" charset="0"/>
                      <a:cs typeface="Times New Roman" panose="02020603050405020304" pitchFamily="18" charset="0"/>
                    </a:endParaRPr>
                  </a:p>
                </p:txBody>
              </p:sp>
              <p:sp>
                <p:nvSpPr>
                  <p:cNvPr id="88" name="Strzałka w dół 20">
                    <a:extLst>
                      <a:ext uri="{FF2B5EF4-FFF2-40B4-BE49-F238E27FC236}">
                        <a16:creationId xmlns:a16="http://schemas.microsoft.com/office/drawing/2014/main" id="{963D90E6-6A90-4FF8-AA3E-3F858E7F5E3D}"/>
                      </a:ext>
                    </a:extLst>
                  </p:cNvPr>
                  <p:cNvSpPr/>
                  <p:nvPr/>
                </p:nvSpPr>
                <p:spPr>
                  <a:xfrm>
                    <a:off x="2402059" y="2244578"/>
                    <a:ext cx="257503" cy="494095"/>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89" name="Strzałka w dół 22">
                    <a:extLst>
                      <a:ext uri="{FF2B5EF4-FFF2-40B4-BE49-F238E27FC236}">
                        <a16:creationId xmlns:a16="http://schemas.microsoft.com/office/drawing/2014/main" id="{FE4704DB-2112-489E-93D8-2ECFA2BF02CD}"/>
                      </a:ext>
                    </a:extLst>
                  </p:cNvPr>
                  <p:cNvSpPr/>
                  <p:nvPr/>
                </p:nvSpPr>
                <p:spPr>
                  <a:xfrm>
                    <a:off x="3822648" y="2186608"/>
                    <a:ext cx="257503" cy="541283"/>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90" name="Strzałka w dół 24">
                    <a:extLst>
                      <a:ext uri="{FF2B5EF4-FFF2-40B4-BE49-F238E27FC236}">
                        <a16:creationId xmlns:a16="http://schemas.microsoft.com/office/drawing/2014/main" id="{DE7FFD74-348D-4841-96BD-95646CAD5929}"/>
                      </a:ext>
                    </a:extLst>
                  </p:cNvPr>
                  <p:cNvSpPr/>
                  <p:nvPr/>
                </p:nvSpPr>
                <p:spPr>
                  <a:xfrm>
                    <a:off x="836422" y="2181155"/>
                    <a:ext cx="257503" cy="541283"/>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sp>
              <p:nvSpPr>
                <p:cNvPr id="80" name="Strzałka w dół 14">
                  <a:extLst>
                    <a:ext uri="{FF2B5EF4-FFF2-40B4-BE49-F238E27FC236}">
                      <a16:creationId xmlns:a16="http://schemas.microsoft.com/office/drawing/2014/main" id="{AD4A12A6-A720-4E30-98FD-F20019775F9E}"/>
                    </a:ext>
                  </a:extLst>
                </p:cNvPr>
                <p:cNvSpPr/>
                <p:nvPr/>
              </p:nvSpPr>
              <p:spPr>
                <a:xfrm>
                  <a:off x="29373" y="3240989"/>
                  <a:ext cx="257175" cy="541020"/>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81" name="Strzałka w dół 25">
                  <a:extLst>
                    <a:ext uri="{FF2B5EF4-FFF2-40B4-BE49-F238E27FC236}">
                      <a16:creationId xmlns:a16="http://schemas.microsoft.com/office/drawing/2014/main" id="{402F61DC-9FF4-446B-9083-D77B098278DA}"/>
                    </a:ext>
                  </a:extLst>
                </p:cNvPr>
                <p:cNvSpPr/>
                <p:nvPr/>
              </p:nvSpPr>
              <p:spPr>
                <a:xfrm>
                  <a:off x="2940318" y="3249786"/>
                  <a:ext cx="257503" cy="541283"/>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sp>
            <p:nvSpPr>
              <p:cNvPr id="77" name="Pole tekstowe 2">
                <a:extLst>
                  <a:ext uri="{FF2B5EF4-FFF2-40B4-BE49-F238E27FC236}">
                    <a16:creationId xmlns:a16="http://schemas.microsoft.com/office/drawing/2014/main" id="{C31A4D18-B555-488C-AD83-3D28E52884D5}"/>
                  </a:ext>
                </a:extLst>
              </p:cNvPr>
              <p:cNvSpPr txBox="1">
                <a:spLocks noChangeArrowheads="1"/>
              </p:cNvSpPr>
              <p:nvPr/>
            </p:nvSpPr>
            <p:spPr bwMode="auto">
              <a:xfrm>
                <a:off x="-366739" y="3790992"/>
                <a:ext cx="1272632" cy="16193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Badanie potrzeb społecznych </a:t>
                </a:r>
                <a:br>
                  <a:rPr lang="pl-PL" sz="1200" b="1" dirty="0">
                    <a:effectLst/>
                    <a:ea typeface="Calibri" panose="020F0502020204030204" pitchFamily="34" charset="0"/>
                    <a:cs typeface="Times New Roman" panose="02020603050405020304" pitchFamily="18" charset="0"/>
                  </a:rPr>
                </a:br>
                <a:r>
                  <a:rPr lang="pl-PL" sz="1200" b="1" dirty="0">
                    <a:effectLst/>
                    <a:ea typeface="Calibri" panose="020F0502020204030204" pitchFamily="34" charset="0"/>
                    <a:cs typeface="Times New Roman" panose="02020603050405020304" pitchFamily="18" charset="0"/>
                  </a:rPr>
                  <a:t>w środowisku</a:t>
                </a:r>
              </a:p>
              <a:p>
                <a:pPr algn="ctr">
                  <a:lnSpc>
                    <a:spcPct val="107000"/>
                  </a:lnSpc>
                  <a:spcAft>
                    <a:spcPts val="800"/>
                  </a:spcAft>
                </a:pPr>
                <a:r>
                  <a:rPr lang="pl-PL" sz="1200" b="1" i="1" dirty="0">
                    <a:effectLst/>
                    <a:ea typeface="Calibri" panose="020F0502020204030204" pitchFamily="34" charset="0"/>
                    <a:cs typeface="Times New Roman" panose="02020603050405020304" pitchFamily="18" charset="0"/>
                  </a:rPr>
                  <a:t>np. spotkania dialogowe, badania sondażowe (ankieta, wywiad kwestionariuszowy)</a:t>
                </a:r>
                <a:endParaRPr lang="pl-PL" sz="1200" b="1" dirty="0">
                  <a:effectLst/>
                  <a:ea typeface="Calibri" panose="020F0502020204030204" pitchFamily="34" charset="0"/>
                  <a:cs typeface="Times New Roman" panose="02020603050405020304" pitchFamily="18" charset="0"/>
                </a:endParaRPr>
              </a:p>
            </p:txBody>
          </p:sp>
          <p:sp>
            <p:nvSpPr>
              <p:cNvPr id="78" name="Pole tekstowe 2">
                <a:extLst>
                  <a:ext uri="{FF2B5EF4-FFF2-40B4-BE49-F238E27FC236}">
                    <a16:creationId xmlns:a16="http://schemas.microsoft.com/office/drawing/2014/main" id="{32FADCC7-4E20-4AF8-BF4A-E4BB99A889D4}"/>
                  </a:ext>
                </a:extLst>
              </p:cNvPr>
              <p:cNvSpPr txBox="1">
                <a:spLocks noChangeArrowheads="1"/>
              </p:cNvSpPr>
              <p:nvPr/>
            </p:nvSpPr>
            <p:spPr bwMode="auto">
              <a:xfrm>
                <a:off x="1023826" y="4431379"/>
                <a:ext cx="748665" cy="70104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Analiza kontekstu sektora</a:t>
                </a:r>
              </a:p>
            </p:txBody>
          </p:sp>
        </p:grpSp>
        <p:sp>
          <p:nvSpPr>
            <p:cNvPr id="61" name="Pole tekstowe 2">
              <a:extLst>
                <a:ext uri="{FF2B5EF4-FFF2-40B4-BE49-F238E27FC236}">
                  <a16:creationId xmlns:a16="http://schemas.microsoft.com/office/drawing/2014/main" id="{52925D99-8692-427F-84EA-27EF2F1445DB}"/>
                </a:ext>
              </a:extLst>
            </p:cNvPr>
            <p:cNvSpPr txBox="1">
              <a:spLocks noChangeArrowheads="1"/>
            </p:cNvSpPr>
            <p:nvPr/>
          </p:nvSpPr>
          <p:spPr bwMode="auto">
            <a:xfrm>
              <a:off x="2362770" y="4447215"/>
              <a:ext cx="1061085" cy="103568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Analiza aktualnej polityki edukacyjnej sektora</a:t>
              </a:r>
            </a:p>
          </p:txBody>
        </p:sp>
        <p:sp>
          <p:nvSpPr>
            <p:cNvPr id="65" name="Pole tekstowe 2">
              <a:extLst>
                <a:ext uri="{FF2B5EF4-FFF2-40B4-BE49-F238E27FC236}">
                  <a16:creationId xmlns:a16="http://schemas.microsoft.com/office/drawing/2014/main" id="{9A55AA96-1908-494F-94D3-42016C8E0005}"/>
                </a:ext>
              </a:extLst>
            </p:cNvPr>
            <p:cNvSpPr txBox="1">
              <a:spLocks noChangeArrowheads="1"/>
            </p:cNvSpPr>
            <p:nvPr/>
          </p:nvSpPr>
          <p:spPr bwMode="auto">
            <a:xfrm>
              <a:off x="3620962" y="4439900"/>
              <a:ext cx="1061085" cy="53403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Analiza stanu edukacji</a:t>
              </a:r>
            </a:p>
          </p:txBody>
        </p:sp>
        <p:sp>
          <p:nvSpPr>
            <p:cNvPr id="66" name="Pole tekstowe 2">
              <a:extLst>
                <a:ext uri="{FF2B5EF4-FFF2-40B4-BE49-F238E27FC236}">
                  <a16:creationId xmlns:a16="http://schemas.microsoft.com/office/drawing/2014/main" id="{E6E47C7E-85C3-4B40-A633-339A90319ED3}"/>
                </a:ext>
              </a:extLst>
            </p:cNvPr>
            <p:cNvSpPr txBox="1">
              <a:spLocks noChangeArrowheads="1"/>
            </p:cNvSpPr>
            <p:nvPr/>
          </p:nvSpPr>
          <p:spPr bwMode="auto">
            <a:xfrm>
              <a:off x="4849937" y="4432806"/>
              <a:ext cx="1251585" cy="7921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dirty="0">
                  <a:effectLst/>
                  <a:ea typeface="Calibri" panose="020F0502020204030204" pitchFamily="34" charset="0"/>
                  <a:cs typeface="Times New Roman" panose="02020603050405020304" pitchFamily="18" charset="0"/>
                </a:rPr>
                <a:t>Analiza kosztów </a:t>
              </a:r>
              <a:br>
                <a:rPr lang="pl-PL" sz="1200" b="1" dirty="0">
                  <a:effectLst/>
                  <a:ea typeface="Calibri" panose="020F0502020204030204" pitchFamily="34" charset="0"/>
                  <a:cs typeface="Times New Roman" panose="02020603050405020304" pitchFamily="18" charset="0"/>
                </a:rPr>
              </a:br>
              <a:r>
                <a:rPr lang="pl-PL" sz="1200" b="1" dirty="0">
                  <a:effectLst/>
                  <a:ea typeface="Calibri" panose="020F0502020204030204" pitchFamily="34" charset="0"/>
                  <a:cs typeface="Times New Roman" panose="02020603050405020304" pitchFamily="18" charset="0"/>
                </a:rPr>
                <a:t>i możliwości administracyjnych</a:t>
              </a:r>
            </a:p>
          </p:txBody>
        </p:sp>
        <p:sp>
          <p:nvSpPr>
            <p:cNvPr id="67" name="Minus 35">
              <a:extLst>
                <a:ext uri="{FF2B5EF4-FFF2-40B4-BE49-F238E27FC236}">
                  <a16:creationId xmlns:a16="http://schemas.microsoft.com/office/drawing/2014/main" id="{7F044F36-9FF7-4409-B6FA-10D75DB77B12}"/>
                </a:ext>
              </a:extLst>
            </p:cNvPr>
            <p:cNvSpPr/>
            <p:nvPr/>
          </p:nvSpPr>
          <p:spPr>
            <a:xfrm>
              <a:off x="1192378" y="3606394"/>
              <a:ext cx="4839078" cy="448147"/>
            </a:xfrm>
            <a:prstGeom prst="mathMinus">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68" name="Strzałka w dół 36">
              <a:extLst>
                <a:ext uri="{FF2B5EF4-FFF2-40B4-BE49-F238E27FC236}">
                  <a16:creationId xmlns:a16="http://schemas.microsoft.com/office/drawing/2014/main" id="{F14BBCDC-85EA-49A3-8350-B7736AEB91BE}"/>
                </a:ext>
              </a:extLst>
            </p:cNvPr>
            <p:cNvSpPr/>
            <p:nvPr/>
          </p:nvSpPr>
          <p:spPr>
            <a:xfrm>
              <a:off x="1792224" y="3891686"/>
              <a:ext cx="257489" cy="541247"/>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69" name="Strzałka w dół 37">
              <a:extLst>
                <a:ext uri="{FF2B5EF4-FFF2-40B4-BE49-F238E27FC236}">
                  <a16:creationId xmlns:a16="http://schemas.microsoft.com/office/drawing/2014/main" id="{6887AB49-B4BC-40CA-AA50-A67E0AF0F71B}"/>
                </a:ext>
              </a:extLst>
            </p:cNvPr>
            <p:cNvSpPr/>
            <p:nvPr/>
          </p:nvSpPr>
          <p:spPr>
            <a:xfrm>
              <a:off x="5186477" y="3899002"/>
              <a:ext cx="257489" cy="532438"/>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0" name="Strzałka w dół 38">
              <a:extLst>
                <a:ext uri="{FF2B5EF4-FFF2-40B4-BE49-F238E27FC236}">
                  <a16:creationId xmlns:a16="http://schemas.microsoft.com/office/drawing/2014/main" id="{EC8629D9-064C-4B75-B25D-97E759FE8FA7}"/>
                </a:ext>
              </a:extLst>
            </p:cNvPr>
            <p:cNvSpPr/>
            <p:nvPr/>
          </p:nvSpPr>
          <p:spPr>
            <a:xfrm>
              <a:off x="2743200" y="3891686"/>
              <a:ext cx="257489" cy="541247"/>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1" name="Strzałka w dół 39">
              <a:extLst>
                <a:ext uri="{FF2B5EF4-FFF2-40B4-BE49-F238E27FC236}">
                  <a16:creationId xmlns:a16="http://schemas.microsoft.com/office/drawing/2014/main" id="{A0D99E1A-5CB9-4A02-B4A1-E38D96DEACE4}"/>
                </a:ext>
              </a:extLst>
            </p:cNvPr>
            <p:cNvSpPr/>
            <p:nvPr/>
          </p:nvSpPr>
          <p:spPr>
            <a:xfrm>
              <a:off x="3972154" y="3899002"/>
              <a:ext cx="257175" cy="541020"/>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2" name="Strzałka w dół 42">
              <a:extLst>
                <a:ext uri="{FF2B5EF4-FFF2-40B4-BE49-F238E27FC236}">
                  <a16:creationId xmlns:a16="http://schemas.microsoft.com/office/drawing/2014/main" id="{2B7BB505-3E34-45FF-A225-0DA6A5E0A5FF}"/>
                </a:ext>
              </a:extLst>
            </p:cNvPr>
            <p:cNvSpPr/>
            <p:nvPr/>
          </p:nvSpPr>
          <p:spPr>
            <a:xfrm>
              <a:off x="1617643" y="5177476"/>
              <a:ext cx="264617" cy="599846"/>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3" name="Pole tekstowe 2">
              <a:extLst>
                <a:ext uri="{FF2B5EF4-FFF2-40B4-BE49-F238E27FC236}">
                  <a16:creationId xmlns:a16="http://schemas.microsoft.com/office/drawing/2014/main" id="{322253DA-DA5D-4F74-82EF-691D5B3174CF}"/>
                </a:ext>
              </a:extLst>
            </p:cNvPr>
            <p:cNvSpPr txBox="1">
              <a:spLocks noChangeArrowheads="1"/>
            </p:cNvSpPr>
            <p:nvPr/>
          </p:nvSpPr>
          <p:spPr bwMode="auto">
            <a:xfrm>
              <a:off x="109773" y="5822380"/>
              <a:ext cx="2890916" cy="67257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i="1" dirty="0">
                  <a:effectLst/>
                  <a:ea typeface="Calibri" panose="020F0502020204030204" pitchFamily="34" charset="0"/>
                  <a:cs typeface="Times New Roman" panose="02020603050405020304" pitchFamily="18" charset="0"/>
                </a:rPr>
                <a:t>Czynniki makroekonomiczne, demograficzne, społeczne, </a:t>
              </a:r>
            </a:p>
            <a:p>
              <a:pPr algn="ctr">
                <a:lnSpc>
                  <a:spcPct val="107000"/>
                </a:lnSpc>
                <a:spcAft>
                  <a:spcPts val="800"/>
                </a:spcAft>
              </a:pPr>
              <a:r>
                <a:rPr lang="pl-PL" sz="1200" b="1" i="1" dirty="0">
                  <a:effectLst/>
                  <a:ea typeface="Calibri" panose="020F0502020204030204" pitchFamily="34" charset="0"/>
                  <a:cs typeface="Times New Roman" panose="02020603050405020304" pitchFamily="18" charset="0"/>
                </a:rPr>
                <a:t>kulturowe, polityczno-prawne</a:t>
              </a:r>
              <a:endParaRPr lang="pl-PL" sz="1200" b="1" dirty="0">
                <a:effectLst/>
                <a:ea typeface="Calibri" panose="020F0502020204030204" pitchFamily="34" charset="0"/>
                <a:cs typeface="Times New Roman" panose="02020603050405020304" pitchFamily="18" charset="0"/>
              </a:endParaRPr>
            </a:p>
          </p:txBody>
        </p:sp>
        <p:sp>
          <p:nvSpPr>
            <p:cNvPr id="74" name="Strzałka w dół 44">
              <a:extLst>
                <a:ext uri="{FF2B5EF4-FFF2-40B4-BE49-F238E27FC236}">
                  <a16:creationId xmlns:a16="http://schemas.microsoft.com/office/drawing/2014/main" id="{C7B3E3C0-824D-4D52-98BD-FE979400867D}"/>
                </a:ext>
              </a:extLst>
            </p:cNvPr>
            <p:cNvSpPr/>
            <p:nvPr/>
          </p:nvSpPr>
          <p:spPr>
            <a:xfrm>
              <a:off x="4022924" y="4926442"/>
              <a:ext cx="257161" cy="792178"/>
            </a:xfrm>
            <a:prstGeom prst="down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5" name="Pole tekstowe 2">
              <a:extLst>
                <a:ext uri="{FF2B5EF4-FFF2-40B4-BE49-F238E27FC236}">
                  <a16:creationId xmlns:a16="http://schemas.microsoft.com/office/drawing/2014/main" id="{72F8336D-BF72-45F3-89DE-8B6241C59E52}"/>
                </a:ext>
              </a:extLst>
            </p:cNvPr>
            <p:cNvSpPr txBox="1">
              <a:spLocks noChangeArrowheads="1"/>
            </p:cNvSpPr>
            <p:nvPr/>
          </p:nvSpPr>
          <p:spPr bwMode="auto">
            <a:xfrm>
              <a:off x="3671934" y="5763433"/>
              <a:ext cx="2429588" cy="43480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pl-PL" sz="1200" b="1" i="1" dirty="0">
                  <a:solidFill>
                    <a:schemeClr val="tx1"/>
                  </a:solidFill>
                  <a:effectLst/>
                  <a:ea typeface="Calibri" panose="020F0502020204030204" pitchFamily="34" charset="0"/>
                  <a:cs typeface="Times New Roman" panose="02020603050405020304" pitchFamily="18" charset="0"/>
                </a:rPr>
                <a:t>Dostępność, efektywność, jakość, równość</a:t>
              </a:r>
              <a:endParaRPr lang="pl-PL" sz="1200" b="1" dirty="0">
                <a:solidFill>
                  <a:schemeClr val="tx1"/>
                </a:solidFill>
                <a:effectLst/>
                <a:ea typeface="Calibri" panose="020F0502020204030204" pitchFamily="34" charset="0"/>
                <a:cs typeface="Times New Roman" panose="02020603050405020304" pitchFamily="18" charset="0"/>
              </a:endParaRPr>
            </a:p>
          </p:txBody>
        </p:sp>
      </p:grpSp>
      <p:sp>
        <p:nvSpPr>
          <p:cNvPr id="7" name="Rectangle 41">
            <a:extLst>
              <a:ext uri="{FF2B5EF4-FFF2-40B4-BE49-F238E27FC236}">
                <a16:creationId xmlns:a16="http://schemas.microsoft.com/office/drawing/2014/main" id="{FE2210C7-7B7F-4C02-A72C-5232CC655CB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1" name="Text Box 7">
            <a:extLst>
              <a:ext uri="{FF2B5EF4-FFF2-40B4-BE49-F238E27FC236}">
                <a16:creationId xmlns:a16="http://schemas.microsoft.com/office/drawing/2014/main" id="{0D03E266-BC0C-44FA-A311-9034F7837846}"/>
              </a:ext>
            </a:extLst>
          </p:cNvPr>
          <p:cNvSpPr txBox="1">
            <a:spLocks noChangeArrowheads="1"/>
          </p:cNvSpPr>
          <p:nvPr/>
        </p:nvSpPr>
        <p:spPr bwMode="auto">
          <a:xfrm>
            <a:off x="-7639" y="2154926"/>
            <a:ext cx="1544328" cy="12861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4</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Ustalenie</a:t>
            </a:r>
          </a:p>
          <a:p>
            <a:pPr algn="ctr">
              <a:lnSpc>
                <a:spcPct val="107000"/>
              </a:lnSpc>
              <a:spcAft>
                <a:spcPts val="0"/>
              </a:spcAft>
            </a:pPr>
            <a:r>
              <a:rPr lang="pl-PL"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źródeł, rodzajów informacji.</a:t>
            </a:r>
          </a:p>
          <a:p>
            <a:pPr algn="ct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91243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A1243FFC-0A2B-4AD4-877B-6218BD6D01CD}"/>
              </a:ext>
            </a:extLst>
          </p:cNvPr>
          <p:cNvSpPr txBox="1">
            <a:spLocks/>
          </p:cNvSpPr>
          <p:nvPr/>
        </p:nvSpPr>
        <p:spPr>
          <a:xfrm>
            <a:off x="1208689" y="1082566"/>
            <a:ext cx="10142483" cy="4568935"/>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defRPr/>
            </a:pPr>
            <a:endParaRPr lang="pl-PL" kern="0" dirty="0"/>
          </a:p>
          <a:p>
            <a:pPr>
              <a:buFont typeface="Calibri" panose="020F0502020204030204" pitchFamily="34" charset="0"/>
              <a:buChar char="→"/>
              <a:defRPr/>
            </a:pPr>
            <a:r>
              <a:rPr lang="pl-PL" sz="2600" kern="0" dirty="0">
                <a:latin typeface="Calibri" panose="020F0502020204030204" pitchFamily="34" charset="0"/>
                <a:cs typeface="Calibri" panose="020F0502020204030204" pitchFamily="34" charset="0"/>
              </a:rPr>
              <a:t>dostarcza opinii na temat tego, jak powinno być,</a:t>
            </a:r>
          </a:p>
          <a:p>
            <a:pPr>
              <a:buFont typeface="Calibri" panose="020F0502020204030204" pitchFamily="34" charset="0"/>
              <a:buChar char="→"/>
              <a:defRPr/>
            </a:pPr>
            <a:r>
              <a:rPr lang="pl-PL" sz="2600" kern="0" dirty="0">
                <a:latin typeface="Calibri" panose="020F0502020204030204" pitchFamily="34" charset="0"/>
                <a:cs typeface="Calibri" panose="020F0502020204030204" pitchFamily="34" charset="0"/>
              </a:rPr>
              <a:t>bezpośrednio lub pośrednio odnosi się do stanu i sposobu zaspokajania potrzeb społecznych,</a:t>
            </a:r>
          </a:p>
          <a:p>
            <a:pPr>
              <a:buFont typeface="Calibri" panose="020F0502020204030204" pitchFamily="34" charset="0"/>
              <a:buChar char="→"/>
              <a:defRPr/>
            </a:pPr>
            <a:r>
              <a:rPr lang="pl-PL" sz="2600" kern="0" dirty="0">
                <a:latin typeface="Calibri" panose="020F0502020204030204" pitchFamily="34" charset="0"/>
                <a:cs typeface="Calibri" panose="020F0502020204030204" pitchFamily="34" charset="0"/>
              </a:rPr>
              <a:t>pozwala w sposób adekwatny do realiów zaplanować i zrealizować działania służące członkom społeczności lokalnej,</a:t>
            </a:r>
          </a:p>
          <a:p>
            <a:pPr>
              <a:buFont typeface="Calibri" panose="020F0502020204030204" pitchFamily="34" charset="0"/>
              <a:buChar char="→"/>
              <a:defRPr/>
            </a:pPr>
            <a:r>
              <a:rPr lang="pl-PL" sz="2600" kern="0" dirty="0">
                <a:latin typeface="Calibri" panose="020F0502020204030204" pitchFamily="34" charset="0"/>
                <a:cs typeface="Calibri" panose="020F0502020204030204" pitchFamily="34" charset="0"/>
              </a:rPr>
              <a:t>optymalnie i efektywnie wykorzystuje posiadane zasoby finansowe, instytucjonalne, ludzkie.</a:t>
            </a:r>
          </a:p>
        </p:txBody>
      </p:sp>
      <p:sp>
        <p:nvSpPr>
          <p:cNvPr id="3" name="Prostokąt 2">
            <a:extLst>
              <a:ext uri="{FF2B5EF4-FFF2-40B4-BE49-F238E27FC236}">
                <a16:creationId xmlns:a16="http://schemas.microsoft.com/office/drawing/2014/main" id="{5C88E5CC-F63A-40E9-BE86-746C667191F4}"/>
              </a:ext>
            </a:extLst>
          </p:cNvPr>
          <p:cNvSpPr/>
          <p:nvPr/>
        </p:nvSpPr>
        <p:spPr>
          <a:xfrm>
            <a:off x="449304" y="269907"/>
            <a:ext cx="4028667" cy="461665"/>
          </a:xfrm>
          <a:prstGeom prst="rect">
            <a:avLst/>
          </a:prstGeom>
        </p:spPr>
        <p:txBody>
          <a:bodyPr wrap="none">
            <a:spAutoFit/>
          </a:bodyPr>
          <a:lstStyle/>
          <a:p>
            <a:pPr>
              <a:defRPr/>
            </a:pPr>
            <a:r>
              <a:rPr lang="pl-PL" sz="2400" b="1" kern="0" dirty="0">
                <a:solidFill>
                  <a:srgbClr val="0070C0"/>
                </a:solidFill>
                <a:latin typeface="Calibri" panose="020F0502020204030204" pitchFamily="34" charset="0"/>
                <a:cs typeface="Calibri" panose="020F0502020204030204" pitchFamily="34" charset="0"/>
              </a:rPr>
              <a:t>Diagnoza potrzeb społecznych</a:t>
            </a:r>
          </a:p>
        </p:txBody>
      </p:sp>
    </p:spTree>
    <p:extLst>
      <p:ext uri="{BB962C8B-B14F-4D97-AF65-F5344CB8AC3E}">
        <p14:creationId xmlns:p14="http://schemas.microsoft.com/office/powerpoint/2010/main" val="153130284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Prostokąt 3">
            <a:extLst>
              <a:ext uri="{FF2B5EF4-FFF2-40B4-BE49-F238E27FC236}">
                <a16:creationId xmlns:a16="http://schemas.microsoft.com/office/drawing/2014/main" id="{FB38C980-C780-433A-95AF-BA0706E4A43F}"/>
              </a:ext>
            </a:extLst>
          </p:cNvPr>
          <p:cNvSpPr>
            <a:spLocks noChangeArrowheads="1"/>
          </p:cNvSpPr>
          <p:nvPr/>
        </p:nvSpPr>
        <p:spPr bwMode="auto">
          <a:xfrm>
            <a:off x="1008993" y="1246188"/>
            <a:ext cx="956441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 typeface="Calibri" panose="020F0502020204030204" pitchFamily="34" charset="0"/>
              <a:buChar char="→"/>
            </a:pPr>
            <a:r>
              <a:rPr lang="pl-PL" altLang="pl-PL" sz="2000" i="1" dirty="0"/>
              <a:t>Oświata jest procesem społecznym, zaś analiza lokalnych systemów szkolnych powinna się odbywać </a:t>
            </a:r>
            <a:r>
              <a:rPr lang="pl-PL" altLang="pl-PL" sz="2000" b="1" i="1" dirty="0">
                <a:solidFill>
                  <a:srgbClr val="FF0000"/>
                </a:solidFill>
              </a:rPr>
              <a:t>w ramach dialogu społecznego</a:t>
            </a:r>
            <a:r>
              <a:rPr lang="pl-PL" altLang="pl-PL" sz="2000" i="1" dirty="0"/>
              <a:t>. </a:t>
            </a:r>
          </a:p>
          <a:p>
            <a:pPr eaLnBrk="1" hangingPunct="1">
              <a:spcBef>
                <a:spcPct val="0"/>
              </a:spcBef>
              <a:buNone/>
            </a:pPr>
            <a:endParaRPr lang="pl-PL" altLang="pl-PL" sz="2000" i="1" dirty="0"/>
          </a:p>
          <a:p>
            <a:pPr marL="342900" indent="-342900" eaLnBrk="1" hangingPunct="1">
              <a:spcBef>
                <a:spcPct val="0"/>
              </a:spcBef>
              <a:buFont typeface="Calibri" panose="020F0502020204030204" pitchFamily="34" charset="0"/>
              <a:buChar char="→"/>
            </a:pPr>
            <a:r>
              <a:rPr lang="pl-PL" altLang="pl-PL" sz="2000" i="1" dirty="0"/>
              <a:t>Diagnoza nie może się przerodzić w wewnętrzne śledztwo prowadzone przez wydział oświaty bądź przez zewnętrznych ekspertów. </a:t>
            </a:r>
          </a:p>
          <a:p>
            <a:pPr marL="342900" indent="-342900" eaLnBrk="1" hangingPunct="1">
              <a:spcBef>
                <a:spcPct val="0"/>
              </a:spcBef>
              <a:buFont typeface="Calibri" panose="020F0502020204030204" pitchFamily="34" charset="0"/>
              <a:buChar char="→"/>
            </a:pPr>
            <a:endParaRPr lang="pl-PL" altLang="pl-PL" sz="2000" i="1" dirty="0"/>
          </a:p>
          <a:p>
            <a:pPr marL="342900" indent="-342900" eaLnBrk="1" hangingPunct="1">
              <a:spcBef>
                <a:spcPct val="0"/>
              </a:spcBef>
              <a:buFont typeface="Calibri" panose="020F0502020204030204" pitchFamily="34" charset="0"/>
              <a:buChar char="→"/>
            </a:pPr>
            <a:r>
              <a:rPr lang="pl-PL" altLang="pl-PL" sz="2000" i="1" dirty="0"/>
              <a:t>Jest to ważne zwłaszcza jeżeli samorząd planuje wykorzystać wyniki diagnozy do podejmowania decyzji zarządczych. </a:t>
            </a:r>
          </a:p>
          <a:p>
            <a:pPr marL="342900" indent="-342900" eaLnBrk="1" hangingPunct="1">
              <a:spcBef>
                <a:spcPct val="0"/>
              </a:spcBef>
              <a:buFont typeface="Calibri" panose="020F0502020204030204" pitchFamily="34" charset="0"/>
              <a:buChar char="→"/>
            </a:pPr>
            <a:endParaRPr lang="pl-PL" altLang="pl-PL" sz="2000" i="1" dirty="0"/>
          </a:p>
          <a:p>
            <a:pPr marL="342900" indent="-342900" eaLnBrk="1" hangingPunct="1">
              <a:spcBef>
                <a:spcPct val="0"/>
              </a:spcBef>
              <a:buFont typeface="Calibri" panose="020F0502020204030204" pitchFamily="34" charset="0"/>
              <a:buChar char="→"/>
            </a:pPr>
            <a:r>
              <a:rPr lang="pl-PL" altLang="pl-PL" sz="2000" i="1" dirty="0"/>
              <a:t>Z tego samego powodu wyniki diagnozy i analiz powinny być udostępnione publicznie w przygotowanych dokumentach. </a:t>
            </a:r>
          </a:p>
          <a:p>
            <a:pPr marL="342900" indent="-342900" eaLnBrk="1" hangingPunct="1">
              <a:spcBef>
                <a:spcPct val="0"/>
              </a:spcBef>
              <a:buFont typeface="Calibri" panose="020F0502020204030204" pitchFamily="34" charset="0"/>
              <a:buChar char="→"/>
            </a:pPr>
            <a:endParaRPr lang="pl-PL" altLang="pl-PL" sz="2000" i="1" dirty="0"/>
          </a:p>
          <a:p>
            <a:pPr algn="r" eaLnBrk="1" hangingPunct="1">
              <a:spcBef>
                <a:spcPct val="0"/>
              </a:spcBef>
              <a:buFontTx/>
              <a:buNone/>
            </a:pPr>
            <a:r>
              <a:rPr lang="pl-PL" altLang="pl-PL" sz="2000" dirty="0"/>
              <a:t>Jan Herczyński </a:t>
            </a:r>
          </a:p>
        </p:txBody>
      </p:sp>
      <p:sp>
        <p:nvSpPr>
          <p:cNvPr id="2" name="Prostokąt 1">
            <a:extLst>
              <a:ext uri="{FF2B5EF4-FFF2-40B4-BE49-F238E27FC236}">
                <a16:creationId xmlns:a16="http://schemas.microsoft.com/office/drawing/2014/main" id="{E48AD56B-05F9-4475-9179-7865D02E9D75}"/>
              </a:ext>
            </a:extLst>
          </p:cNvPr>
          <p:cNvSpPr/>
          <p:nvPr/>
        </p:nvSpPr>
        <p:spPr>
          <a:xfrm>
            <a:off x="603373" y="364500"/>
            <a:ext cx="4028667" cy="461665"/>
          </a:xfrm>
          <a:prstGeom prst="rect">
            <a:avLst/>
          </a:prstGeom>
        </p:spPr>
        <p:txBody>
          <a:bodyPr wrap="none">
            <a:spAutoFit/>
          </a:bodyPr>
          <a:lstStyle/>
          <a:p>
            <a:pPr>
              <a:defRPr/>
            </a:pPr>
            <a:r>
              <a:rPr lang="pl-PL" sz="2400" b="1" kern="0" dirty="0">
                <a:solidFill>
                  <a:srgbClr val="0070C0"/>
                </a:solidFill>
                <a:latin typeface="Calibri" panose="020F0502020204030204" pitchFamily="34" charset="0"/>
                <a:cs typeface="Calibri" panose="020F0502020204030204" pitchFamily="34" charset="0"/>
              </a:rPr>
              <a:t>Diagnoza potrzeb społecznych</a:t>
            </a:r>
          </a:p>
        </p:txBody>
      </p:sp>
    </p:spTree>
    <p:extLst>
      <p:ext uri="{BB962C8B-B14F-4D97-AF65-F5344CB8AC3E}">
        <p14:creationId xmlns:p14="http://schemas.microsoft.com/office/powerpoint/2010/main" val="40202151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FF20A92-32EA-4484-9583-4DD91A5DE077}"/>
              </a:ext>
            </a:extLst>
          </p:cNvPr>
          <p:cNvSpPr/>
          <p:nvPr/>
        </p:nvSpPr>
        <p:spPr>
          <a:xfrm>
            <a:off x="515006" y="1770403"/>
            <a:ext cx="9921766" cy="3724096"/>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pl-PL" b="1" dirty="0">
                <a:latin typeface="Arial" panose="020B0604020202020204" pitchFamily="34" charset="0"/>
                <a:ea typeface="Times New Roman" panose="02020603050405020304" pitchFamily="18" charset="0"/>
                <a:cs typeface="Times New Roman" panose="02020603050405020304" pitchFamily="18" charset="0"/>
              </a:rPr>
              <a:t>czynnik makroekonomiczne </a:t>
            </a:r>
            <a:r>
              <a:rPr lang="pl-PL" dirty="0">
                <a:latin typeface="Arial" panose="020B0604020202020204" pitchFamily="34" charset="0"/>
                <a:ea typeface="Times New Roman" panose="02020603050405020304" pitchFamily="18" charset="0"/>
                <a:cs typeface="Times New Roman" panose="02020603050405020304" pitchFamily="18" charset="0"/>
              </a:rPr>
              <a:t>– np. trendy dotyczące wzrostu gospodarczego, trendy w polityce zatrudnienia, budżet krajowy)</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pl-PL" b="1" dirty="0">
                <a:latin typeface="Arial" panose="020B0604020202020204" pitchFamily="34" charset="0"/>
                <a:ea typeface="Times New Roman" panose="02020603050405020304" pitchFamily="18" charset="0"/>
                <a:cs typeface="Times New Roman" panose="02020603050405020304" pitchFamily="18" charset="0"/>
              </a:rPr>
              <a:t>czynniki demograficzne </a:t>
            </a:r>
            <a:r>
              <a:rPr lang="pl-PL" dirty="0">
                <a:latin typeface="Arial" panose="020B0604020202020204" pitchFamily="34" charset="0"/>
                <a:ea typeface="Times New Roman" panose="02020603050405020304" pitchFamily="18" charset="0"/>
                <a:cs typeface="Times New Roman" panose="02020603050405020304" pitchFamily="18" charset="0"/>
              </a:rPr>
              <a:t>– m.in. struktura wieku, miejsce zamieszkania, migracje, liczb urodzeń) </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pl-PL" b="1" dirty="0">
                <a:latin typeface="Arial" panose="020B0604020202020204" pitchFamily="34" charset="0"/>
                <a:ea typeface="Times New Roman" panose="02020603050405020304" pitchFamily="18" charset="0"/>
                <a:cs typeface="Times New Roman" panose="02020603050405020304" pitchFamily="18" charset="0"/>
              </a:rPr>
              <a:t>czynniki społeczno – kulturowe </a:t>
            </a:r>
            <a:r>
              <a:rPr lang="pl-PL" dirty="0">
                <a:latin typeface="Arial" panose="020B0604020202020204" pitchFamily="34" charset="0"/>
                <a:ea typeface="Times New Roman" panose="02020603050405020304" pitchFamily="18" charset="0"/>
                <a:cs typeface="Times New Roman" panose="02020603050405020304" pitchFamily="18" charset="0"/>
              </a:rPr>
              <a:t>– mody w zakresie wykształcenia, poziom zamożności, różnice kulturowe </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pl-PL" b="1" dirty="0">
                <a:latin typeface="Arial" panose="020B0604020202020204" pitchFamily="34" charset="0"/>
                <a:ea typeface="Times New Roman" panose="02020603050405020304" pitchFamily="18" charset="0"/>
                <a:cs typeface="Times New Roman" panose="02020603050405020304" pitchFamily="18" charset="0"/>
              </a:rPr>
              <a:t>czynniki polityczno – prawne </a:t>
            </a:r>
            <a:r>
              <a:rPr lang="pl-PL" dirty="0">
                <a:latin typeface="Arial" panose="020B0604020202020204" pitchFamily="34" charset="0"/>
                <a:ea typeface="Times New Roman" panose="02020603050405020304" pitchFamily="18" charset="0"/>
                <a:cs typeface="Times New Roman" panose="02020603050405020304" pitchFamily="18" charset="0"/>
              </a:rPr>
              <a:t>– np. prawodawstwo wpływające na politykę oświatową. </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50000"/>
              </a:lnSpc>
              <a:spcAft>
                <a:spcPts val="600"/>
              </a:spcAft>
            </a:pPr>
            <a:r>
              <a:rPr lang="pl-PL" dirty="0">
                <a:latin typeface="Arial" panose="020B060402020202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rostokąt 2">
            <a:extLst>
              <a:ext uri="{FF2B5EF4-FFF2-40B4-BE49-F238E27FC236}">
                <a16:creationId xmlns:a16="http://schemas.microsoft.com/office/drawing/2014/main" id="{5584B764-9515-47E5-8D3D-9253A53BAB2E}"/>
              </a:ext>
            </a:extLst>
          </p:cNvPr>
          <p:cNvSpPr/>
          <p:nvPr/>
        </p:nvSpPr>
        <p:spPr>
          <a:xfrm>
            <a:off x="515006" y="192539"/>
            <a:ext cx="8692055" cy="1170962"/>
          </a:xfrm>
          <a:prstGeom prst="rect">
            <a:avLst/>
          </a:prstGeom>
        </p:spPr>
        <p:txBody>
          <a:bodyPr wrap="square">
            <a:spAutoFit/>
          </a:bodyPr>
          <a:lstStyle/>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Analiza kontekstu funkcjonowania sektora edukacji </a:t>
            </a:r>
          </a:p>
          <a:p>
            <a:pPr algn="just">
              <a:lnSpc>
                <a:spcPct val="150000"/>
              </a:lnSpc>
              <a:spcBef>
                <a:spcPts val="600"/>
              </a:spcBef>
              <a:spcAft>
                <a:spcPts val="600"/>
              </a:spcAft>
            </a:pPr>
            <a:r>
              <a:rPr lang="pl-PL" dirty="0">
                <a:solidFill>
                  <a:srgbClr val="0070C0"/>
                </a:solidFill>
                <a:latin typeface="Arial" panose="020B0604020202020204" pitchFamily="34" charset="0"/>
                <a:ea typeface="Calibri" panose="020F0502020204030204" pitchFamily="34" charset="0"/>
                <a:cs typeface="Times New Roman" panose="02020603050405020304" pitchFamily="18" charset="0"/>
              </a:rPr>
              <a:t>Kontekst funkcjonowania oświaty.</a:t>
            </a:r>
            <a:endParaRPr lang="pl-PL"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9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B06EA37-C0E4-446B-ADC6-FAC889E1F344}"/>
              </a:ext>
            </a:extLst>
          </p:cNvPr>
          <p:cNvSpPr/>
          <p:nvPr/>
        </p:nvSpPr>
        <p:spPr>
          <a:xfrm>
            <a:off x="546537" y="851338"/>
            <a:ext cx="8692055" cy="1285737"/>
          </a:xfrm>
          <a:prstGeom prst="rect">
            <a:avLst/>
          </a:prstGeom>
        </p:spPr>
        <p:txBody>
          <a:bodyPr wrap="square">
            <a:spAutoFit/>
          </a:bodyPr>
          <a:lstStyle/>
          <a:p>
            <a:pPr algn="ctr">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Analiza aktualnej polityki edukacji  </a:t>
            </a:r>
          </a:p>
          <a:p>
            <a:pPr algn="ctr">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5" name="Prostokąt 4">
            <a:extLst>
              <a:ext uri="{FF2B5EF4-FFF2-40B4-BE49-F238E27FC236}">
                <a16:creationId xmlns:a16="http://schemas.microsoft.com/office/drawing/2014/main" id="{FC864C80-F852-43BA-8633-75C46A2B21D2}"/>
              </a:ext>
            </a:extLst>
          </p:cNvPr>
          <p:cNvSpPr/>
          <p:nvPr/>
        </p:nvSpPr>
        <p:spPr>
          <a:xfrm>
            <a:off x="2857391" y="1494206"/>
            <a:ext cx="4070345" cy="507831"/>
          </a:xfrm>
          <a:prstGeom prst="rect">
            <a:avLst/>
          </a:prstGeom>
        </p:spPr>
        <p:txBody>
          <a:bodyPr wrap="none">
            <a:spAutoFit/>
          </a:bodyPr>
          <a:lstStyle/>
          <a:p>
            <a:pPr algn="ctr">
              <a:lnSpc>
                <a:spcPct val="150000"/>
              </a:lnSpc>
              <a:spcBef>
                <a:spcPts val="600"/>
              </a:spcBef>
              <a:spcAft>
                <a:spcPts val="600"/>
              </a:spcAft>
            </a:pPr>
            <a:r>
              <a:rPr lang="pl-PL" dirty="0">
                <a:latin typeface="Arial" panose="020B0604020202020204" pitchFamily="34" charset="0"/>
                <a:ea typeface="Calibri" panose="020F0502020204030204" pitchFamily="34" charset="0"/>
                <a:cs typeface="Times New Roman" panose="02020603050405020304" pitchFamily="18" charset="0"/>
              </a:rPr>
              <a:t>Poszukiwanie silnych stron i wyzwań.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rostokąt 5">
            <a:extLst>
              <a:ext uri="{FF2B5EF4-FFF2-40B4-BE49-F238E27FC236}">
                <a16:creationId xmlns:a16="http://schemas.microsoft.com/office/drawing/2014/main" id="{2D41D23A-AEAC-4E02-9AB4-329C63BE5445}"/>
              </a:ext>
            </a:extLst>
          </p:cNvPr>
          <p:cNvSpPr/>
          <p:nvPr/>
        </p:nvSpPr>
        <p:spPr>
          <a:xfrm>
            <a:off x="6096000" y="3244334"/>
            <a:ext cx="4826489" cy="369332"/>
          </a:xfrm>
          <a:prstGeom prst="rect">
            <a:avLst/>
          </a:prstGeom>
        </p:spPr>
        <p:txBody>
          <a:bodyPr wrap="square">
            <a:spAutoFit/>
          </a:bodyPr>
          <a:lstStyle/>
          <a:p>
            <a:r>
              <a:rPr lang="pl-PL" b="1" dirty="0">
                <a:solidFill>
                  <a:srgbClr val="6A6A6A"/>
                </a:solidFill>
                <a:latin typeface="arial" panose="020B0604020202020204" pitchFamily="34" charset="0"/>
              </a:rPr>
              <a:t>Analiza</a:t>
            </a:r>
            <a:r>
              <a:rPr lang="pl-PL" dirty="0">
                <a:solidFill>
                  <a:srgbClr val="545454"/>
                </a:solidFill>
                <a:latin typeface="arial" panose="020B0604020202020204" pitchFamily="34" charset="0"/>
              </a:rPr>
              <a:t> SWOT</a:t>
            </a:r>
            <a:endParaRPr lang="pl-PL" dirty="0"/>
          </a:p>
        </p:txBody>
      </p:sp>
    </p:spTree>
    <p:extLst>
      <p:ext uri="{BB962C8B-B14F-4D97-AF65-F5344CB8AC3E}">
        <p14:creationId xmlns:p14="http://schemas.microsoft.com/office/powerpoint/2010/main" val="175490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B06EA37-C0E4-446B-ADC6-FAC889E1F344}"/>
              </a:ext>
            </a:extLst>
          </p:cNvPr>
          <p:cNvSpPr/>
          <p:nvPr/>
        </p:nvSpPr>
        <p:spPr>
          <a:xfrm>
            <a:off x="515006" y="0"/>
            <a:ext cx="8692055" cy="1354217"/>
          </a:xfrm>
          <a:prstGeom prst="rect">
            <a:avLst/>
          </a:prstGeom>
        </p:spPr>
        <p:txBody>
          <a:bodyPr wrap="square">
            <a:spAutoFit/>
          </a:bodyPr>
          <a:lstStyle/>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Analiza stanu edukacji  </a:t>
            </a:r>
          </a:p>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3" name="Prostokąt 2">
            <a:extLst>
              <a:ext uri="{FF2B5EF4-FFF2-40B4-BE49-F238E27FC236}">
                <a16:creationId xmlns:a16="http://schemas.microsoft.com/office/drawing/2014/main" id="{6A47D7A5-EEE2-4079-98EF-C922260F4262}"/>
              </a:ext>
            </a:extLst>
          </p:cNvPr>
          <p:cNvSpPr/>
          <p:nvPr/>
        </p:nvSpPr>
        <p:spPr>
          <a:xfrm>
            <a:off x="207579" y="562138"/>
            <a:ext cx="11776842" cy="5324535"/>
          </a:xfrm>
          <a:prstGeom prst="rect">
            <a:avLst/>
          </a:prstGeom>
        </p:spPr>
        <p:txBody>
          <a:bodyPr wrap="square">
            <a:spAutoFit/>
          </a:bodyPr>
          <a:lstStyle/>
          <a:p>
            <a:pPr algn="just">
              <a:spcBef>
                <a:spcPts val="600"/>
              </a:spcBef>
              <a:spcAft>
                <a:spcPts val="600"/>
              </a:spcAft>
            </a:pPr>
            <a:r>
              <a:rPr lang="pl-PL" b="1" dirty="0">
                <a:latin typeface="Arial" panose="020B0604020202020204" pitchFamily="34" charset="0"/>
                <a:ea typeface="Calibri" panose="020F0502020204030204" pitchFamily="34" charset="0"/>
                <a:cs typeface="Times New Roman" panose="02020603050405020304" pitchFamily="18" charset="0"/>
              </a:rPr>
              <a:t>Kryteria</a:t>
            </a:r>
            <a:r>
              <a:rPr lang="pl-PL" dirty="0">
                <a:latin typeface="Arial" panose="020B0604020202020204" pitchFamily="34" charset="0"/>
                <a:ea typeface="Calibri" panose="020F0502020204030204" pitchFamily="34" charset="0"/>
                <a:cs typeface="Times New Roman" panose="02020603050405020304" pitchFamily="18" charset="0"/>
              </a:rPr>
              <a:t> pod katem których można takiej analizy dokonać::</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mj-lt"/>
              <a:buAutoNum type="arabicParenR"/>
            </a:pPr>
            <a:r>
              <a:rPr lang="pl-PL" b="1" dirty="0">
                <a:latin typeface="Arial" panose="020B0604020202020204" pitchFamily="34" charset="0"/>
                <a:ea typeface="Times New Roman" panose="02020603050405020304" pitchFamily="18" charset="0"/>
                <a:cs typeface="Times New Roman" panose="02020603050405020304" pitchFamily="18" charset="0"/>
              </a:rPr>
              <a:t>Dostępność edukacji – </a:t>
            </a:r>
            <a:r>
              <a:rPr lang="pl-PL" dirty="0">
                <a:latin typeface="Arial" panose="020B0604020202020204" pitchFamily="34" charset="0"/>
                <a:ea typeface="Times New Roman" panose="02020603050405020304" pitchFamily="18" charset="0"/>
                <a:cs typeface="Times New Roman" panose="02020603050405020304" pitchFamily="18" charset="0"/>
              </a:rPr>
              <a:t>chodzi tu zarówno o dostępność geograficzną (odległość do szkół różnego typu), finansową (koszt edukacji), jak i kulturową (tu uwzględnić należy ewentualne bariery językowe lub inne o charakterze kulturowym)</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arabicParenR"/>
            </a:pPr>
            <a:r>
              <a:rPr lang="pl-PL" b="1" dirty="0">
                <a:latin typeface="Arial" panose="020B0604020202020204" pitchFamily="34" charset="0"/>
                <a:ea typeface="Times New Roman" panose="02020603050405020304" pitchFamily="18" charset="0"/>
                <a:cs typeface="Times New Roman" panose="02020603050405020304" pitchFamily="18" charset="0"/>
              </a:rPr>
              <a:t>Efektywność edukacji </a:t>
            </a:r>
            <a:r>
              <a:rPr lang="pl-PL" dirty="0">
                <a:latin typeface="Arial" panose="020B0604020202020204" pitchFamily="34" charset="0"/>
                <a:ea typeface="Times New Roman" panose="02020603050405020304" pitchFamily="18" charset="0"/>
                <a:cs typeface="Times New Roman" panose="02020603050405020304" pitchFamily="18" charset="0"/>
              </a:rPr>
              <a:t>(wewnętrzna i zewnętrzna) – rozumiana z jednej strony jako stopień w jakim uczniowie robią postępy w ramach danego poziomu edukacji (mierzona np. wskaźnikiem powtarzalności klas). Z drugiej rozumiana jako stopień w jakim inwestycje w edukację zwracają się w postaci spodziewanego wpływu społecznego i ekonomicznego (efektywność zewnętrzna), np. poprzez dostosowanie systemu edukacji do potrzeb rynku pracy lub związek między poziomem wykształcenia a dobrobytem społecznym mieszkańców (mierzone np. poziomem bezrobocia w grupach wiekowych/ grupach wykształcenia, związkiem między wykształceniem a dochodem)</a:t>
            </a:r>
          </a:p>
          <a:p>
            <a:pPr lvl="0" algn="just">
              <a:spcAft>
                <a:spcPts val="600"/>
              </a:spcAft>
            </a:pPr>
            <a:r>
              <a:rPr lang="pl-PL" sz="1600" dirty="0">
                <a:latin typeface="Calibri" panose="020F0502020204030204" pitchFamily="34" charset="0"/>
                <a:ea typeface="Calibri" panose="020F0502020204030204" pitchFamily="34" charset="0"/>
                <a:cs typeface="Times New Roman" panose="02020603050405020304" pitchFamily="18" charset="0"/>
              </a:rPr>
              <a:t>Na podstawie artykułu dr Anny Witek -</a:t>
            </a:r>
            <a:r>
              <a:rPr lang="pl-PL" sz="1600" dirty="0" err="1">
                <a:latin typeface="Calibri" panose="020F0502020204030204" pitchFamily="34" charset="0"/>
                <a:ea typeface="Calibri" panose="020F0502020204030204" pitchFamily="34" charset="0"/>
                <a:cs typeface="Times New Roman" panose="02020603050405020304" pitchFamily="18" charset="0"/>
              </a:rPr>
              <a:t>Crabb</a:t>
            </a:r>
            <a:r>
              <a:rPr lang="pl-PL" sz="1600" dirty="0">
                <a:latin typeface="Calibri" panose="020F0502020204030204" pitchFamily="34" charset="0"/>
                <a:ea typeface="Calibri" panose="020F0502020204030204" pitchFamily="34" charset="0"/>
                <a:cs typeface="Times New Roman" panose="02020603050405020304" pitchFamily="18" charset="0"/>
              </a:rPr>
              <a:t> „Zarządzanie strategiczne w oświacie” (Materiały szkoleniowe dla JST  – Jakość oświaty jako efekt zarządzania strategicznego. ORE Warszawa 2011 </a:t>
            </a:r>
          </a:p>
        </p:txBody>
      </p:sp>
    </p:spTree>
    <p:extLst>
      <p:ext uri="{BB962C8B-B14F-4D97-AF65-F5344CB8AC3E}">
        <p14:creationId xmlns:p14="http://schemas.microsoft.com/office/powerpoint/2010/main" val="360043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B06EA37-C0E4-446B-ADC6-FAC889E1F344}"/>
              </a:ext>
            </a:extLst>
          </p:cNvPr>
          <p:cNvSpPr/>
          <p:nvPr/>
        </p:nvSpPr>
        <p:spPr>
          <a:xfrm>
            <a:off x="515006" y="192539"/>
            <a:ext cx="8692055" cy="1354217"/>
          </a:xfrm>
          <a:prstGeom prst="rect">
            <a:avLst/>
          </a:prstGeom>
        </p:spPr>
        <p:txBody>
          <a:bodyPr wrap="square">
            <a:spAutoFit/>
          </a:bodyPr>
          <a:lstStyle/>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Analiza stanu edukacji</a:t>
            </a:r>
          </a:p>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3" name="Prostokąt 2">
            <a:extLst>
              <a:ext uri="{FF2B5EF4-FFF2-40B4-BE49-F238E27FC236}">
                <a16:creationId xmlns:a16="http://schemas.microsoft.com/office/drawing/2014/main" id="{6A47D7A5-EEE2-4079-98EF-C922260F4262}"/>
              </a:ext>
            </a:extLst>
          </p:cNvPr>
          <p:cNvSpPr/>
          <p:nvPr/>
        </p:nvSpPr>
        <p:spPr>
          <a:xfrm>
            <a:off x="515006" y="1337287"/>
            <a:ext cx="10470931" cy="3887218"/>
          </a:xfrm>
          <a:prstGeom prst="rect">
            <a:avLst/>
          </a:prstGeom>
        </p:spPr>
        <p:txBody>
          <a:bodyPr wrap="square">
            <a:spAutoFit/>
          </a:bodyPr>
          <a:lstStyle/>
          <a:p>
            <a:pPr algn="just">
              <a:lnSpc>
                <a:spcPct val="150000"/>
              </a:lnSpc>
              <a:spcBef>
                <a:spcPts val="600"/>
              </a:spcBef>
              <a:spcAft>
                <a:spcPts val="600"/>
              </a:spcAft>
            </a:pPr>
            <a:r>
              <a:rPr lang="pl-PL" b="1" dirty="0">
                <a:latin typeface="Arial" panose="020B0604020202020204" pitchFamily="34" charset="0"/>
                <a:ea typeface="Calibri" panose="020F0502020204030204" pitchFamily="34" charset="0"/>
                <a:cs typeface="Times New Roman" panose="02020603050405020304" pitchFamily="18" charset="0"/>
              </a:rPr>
              <a:t>Kryteria</a:t>
            </a:r>
            <a:r>
              <a:rPr lang="pl-PL" dirty="0">
                <a:latin typeface="Arial" panose="020B0604020202020204" pitchFamily="34" charset="0"/>
                <a:ea typeface="Calibri" panose="020F0502020204030204" pitchFamily="34" charset="0"/>
                <a:cs typeface="Times New Roman" panose="02020603050405020304" pitchFamily="18" charset="0"/>
              </a:rPr>
              <a:t> pod katem których można takiej analizy dokonać::</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600"/>
              </a:spcAft>
            </a:pPr>
            <a:r>
              <a:rPr lang="pl-PL" b="1" dirty="0">
                <a:latin typeface="Arial" panose="020B0604020202020204" pitchFamily="34" charset="0"/>
                <a:ea typeface="Times New Roman" panose="02020603050405020304" pitchFamily="18" charset="0"/>
                <a:cs typeface="Times New Roman" panose="02020603050405020304" pitchFamily="18" charset="0"/>
              </a:rPr>
              <a:t>3) Jakość edukacji – </a:t>
            </a:r>
            <a:r>
              <a:rPr lang="pl-PL" dirty="0">
                <a:latin typeface="Arial" panose="020B0604020202020204" pitchFamily="34" charset="0"/>
                <a:ea typeface="Times New Roman" panose="02020603050405020304" pitchFamily="18" charset="0"/>
                <a:cs typeface="Times New Roman" panose="02020603050405020304" pitchFamily="18" charset="0"/>
              </a:rPr>
              <a:t>na jakość składa się: jakość zaplecza edukacyjnego (nauczyciele, pomieszczenia, sprzęt, programy nauczania), jakość procesu edukacyjnych oraz jakość wyników uzyskiwanych przez uczniów (wyniki egzaminów zewnętrznych – wartość wskaźnika EWD)</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50000"/>
              </a:lnSpc>
              <a:spcAft>
                <a:spcPts val="600"/>
              </a:spcAft>
            </a:pPr>
            <a:r>
              <a:rPr lang="pl-PL" sz="1600" b="1" dirty="0">
                <a:latin typeface="Calibri" panose="020F0502020204030204" pitchFamily="34" charset="0"/>
                <a:ea typeface="Times New Roman" panose="02020603050405020304" pitchFamily="18" charset="0"/>
                <a:cs typeface="Times New Roman" panose="02020603050405020304" pitchFamily="18" charset="0"/>
              </a:rPr>
              <a:t>4) </a:t>
            </a:r>
            <a:r>
              <a:rPr lang="pl-PL" b="1" dirty="0">
                <a:latin typeface="Arial" panose="020B0604020202020204" pitchFamily="34" charset="0"/>
                <a:ea typeface="Times New Roman" panose="02020603050405020304" pitchFamily="18" charset="0"/>
                <a:cs typeface="Times New Roman" panose="02020603050405020304" pitchFamily="18" charset="0"/>
              </a:rPr>
              <a:t>Równość –</a:t>
            </a:r>
            <a:r>
              <a:rPr lang="pl-PL" dirty="0">
                <a:latin typeface="Arial" panose="020B0604020202020204" pitchFamily="34" charset="0"/>
                <a:ea typeface="Times New Roman" panose="02020603050405020304" pitchFamily="18" charset="0"/>
                <a:cs typeface="Times New Roman" panose="02020603050405020304" pitchFamily="18" charset="0"/>
              </a:rPr>
              <a:t> odnosi się do analizy dostępności, efektywności i jakości edukacji w podziale na grupy np. dziewczynki/ chłopcy, różne obszary geograficzne, rożne grupy społeczne  </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pl-PL" b="1" dirty="0">
                <a:latin typeface="Arial" panose="020B060402020202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pl-PL" sz="1200" dirty="0">
                <a:latin typeface="Calibri" panose="020F0502020204030204" pitchFamily="34" charset="0"/>
                <a:ea typeface="Calibri" panose="020F0502020204030204" pitchFamily="34" charset="0"/>
                <a:cs typeface="Times New Roman" panose="02020603050405020304" pitchFamily="18" charset="0"/>
              </a:rPr>
              <a:t>  Na podstawie artykułu dr Anny Witek -</a:t>
            </a:r>
            <a:r>
              <a:rPr lang="pl-PL" sz="1200" dirty="0" err="1">
                <a:latin typeface="Calibri" panose="020F0502020204030204" pitchFamily="34" charset="0"/>
                <a:ea typeface="Calibri" panose="020F0502020204030204" pitchFamily="34" charset="0"/>
                <a:cs typeface="Times New Roman" panose="02020603050405020304" pitchFamily="18" charset="0"/>
              </a:rPr>
              <a:t>Crabb</a:t>
            </a:r>
            <a:r>
              <a:rPr lang="pl-PL" sz="1200" dirty="0">
                <a:latin typeface="Calibri" panose="020F0502020204030204" pitchFamily="34" charset="0"/>
                <a:ea typeface="Calibri" panose="020F0502020204030204" pitchFamily="34" charset="0"/>
                <a:cs typeface="Times New Roman" panose="02020603050405020304" pitchFamily="18" charset="0"/>
              </a:rPr>
              <a:t> „Zarządzanie strategiczne w oświacie” (Materiały szkoleniowe dla JST  – Jakość oświaty jako efekt zarządzania strategicznego. ORE Warszawa 2011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7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99708-5BBD-4CE8-9274-A4C272A9088F}"/>
              </a:ext>
            </a:extLst>
          </p:cNvPr>
          <p:cNvSpPr>
            <a:spLocks noGrp="1"/>
          </p:cNvSpPr>
          <p:nvPr>
            <p:ph type="ctrTitle"/>
          </p:nvPr>
        </p:nvSpPr>
        <p:spPr>
          <a:xfrm>
            <a:off x="1222513" y="3140968"/>
            <a:ext cx="9422296" cy="1800200"/>
          </a:xfrm>
        </p:spPr>
        <p:txBody>
          <a:bodyPr/>
          <a:lstStyle/>
          <a:p>
            <a:r>
              <a:rPr lang="pl-PL" sz="3200" dirty="0"/>
              <a:t>Jakie są nasze szkoły? Diagnoza stanu lokalnej oświaty.  </a:t>
            </a:r>
          </a:p>
        </p:txBody>
      </p:sp>
      <p:sp>
        <p:nvSpPr>
          <p:cNvPr id="3" name="Podtytuł 2">
            <a:extLst>
              <a:ext uri="{FF2B5EF4-FFF2-40B4-BE49-F238E27FC236}">
                <a16:creationId xmlns:a16="http://schemas.microsoft.com/office/drawing/2014/main" id="{83D17996-5C3E-4BAC-BB30-B1C128EFDFC8}"/>
              </a:ext>
            </a:extLst>
          </p:cNvPr>
          <p:cNvSpPr>
            <a:spLocks noGrp="1"/>
          </p:cNvSpPr>
          <p:nvPr>
            <p:ph type="subTitle" idx="1"/>
          </p:nvPr>
        </p:nvSpPr>
        <p:spPr>
          <a:xfrm>
            <a:off x="1222513" y="3811352"/>
            <a:ext cx="8424936" cy="972108"/>
          </a:xfrm>
        </p:spPr>
        <p:txBody>
          <a:bodyPr/>
          <a:lstStyle/>
          <a:p>
            <a:r>
              <a:rPr lang="pl-PL" dirty="0"/>
              <a:t>Moduł 1</a:t>
            </a:r>
          </a:p>
        </p:txBody>
      </p:sp>
      <p:sp>
        <p:nvSpPr>
          <p:cNvPr id="4" name="Rectangle 4">
            <a:extLst>
              <a:ext uri="{FF2B5EF4-FFF2-40B4-BE49-F238E27FC236}">
                <a16:creationId xmlns:a16="http://schemas.microsoft.com/office/drawing/2014/main" id="{90733F6E-941D-4266-A8B4-BE821793C0F1}"/>
              </a:ext>
            </a:extLst>
          </p:cNvPr>
          <p:cNvSpPr>
            <a:spLocks noChangeArrowheads="1"/>
          </p:cNvSpPr>
          <p:nvPr/>
        </p:nvSpPr>
        <p:spPr bwMode="auto">
          <a:xfrm>
            <a:off x="5303912" y="4976961"/>
            <a:ext cx="5184576" cy="360040"/>
          </a:xfrm>
          <a:prstGeom prst="rect">
            <a:avLst/>
          </a:prstGeom>
          <a:noFill/>
          <a:ln w="9525">
            <a:noFill/>
            <a:miter lim="800000"/>
            <a:headEnd/>
            <a:tailEnd/>
          </a:ln>
          <a:effectLst/>
        </p:spPr>
        <p:txBody>
          <a:bodyPr lIns="0" anchor="t" anchorCtr="0"/>
          <a:lstStyle/>
          <a:p>
            <a:pPr algn="r">
              <a:spcBef>
                <a:spcPct val="20000"/>
              </a:spcBef>
            </a:pPr>
            <a:r>
              <a:rPr lang="pl-PL" sz="2000" dirty="0">
                <a:solidFill>
                  <a:schemeClr val="bg1"/>
                </a:solidFill>
                <a:latin typeface="Calibri" panose="020F0502020204030204" pitchFamily="34" charset="0"/>
                <a:cs typeface="Calibri" panose="020F0502020204030204" pitchFamily="34" charset="0"/>
              </a:rPr>
              <a:t>Autor:  Dorota Tomaszewicz</a:t>
            </a:r>
          </a:p>
        </p:txBody>
      </p:sp>
    </p:spTree>
    <p:extLst>
      <p:ext uri="{BB962C8B-B14F-4D97-AF65-F5344CB8AC3E}">
        <p14:creationId xmlns:p14="http://schemas.microsoft.com/office/powerpoint/2010/main" val="337041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619C251-E3A8-469C-97D9-A9C06AC3BE53}"/>
              </a:ext>
            </a:extLst>
          </p:cNvPr>
          <p:cNvSpPr/>
          <p:nvPr/>
        </p:nvSpPr>
        <p:spPr>
          <a:xfrm>
            <a:off x="515006" y="1013321"/>
            <a:ext cx="10710042" cy="4201150"/>
          </a:xfrm>
          <a:prstGeom prst="rect">
            <a:avLst/>
          </a:prstGeom>
        </p:spPr>
        <p:txBody>
          <a:bodyPr wrap="square">
            <a:spAutoFit/>
          </a:bodyPr>
          <a:lstStyle/>
          <a:p>
            <a:pPr lvl="2">
              <a:spcBef>
                <a:spcPts val="1200"/>
              </a:spcBef>
              <a:spcAft>
                <a:spcPts val="300"/>
              </a:spcAft>
            </a:pPr>
            <a:r>
              <a:rPr lang="pl-PL" sz="2400" b="1" dirty="0">
                <a:solidFill>
                  <a:srgbClr val="FF0000"/>
                </a:solidFill>
                <a:latin typeface="Calibri" panose="020F0502020204030204" pitchFamily="34" charset="0"/>
                <a:cs typeface="Calibri" panose="020F0502020204030204" pitchFamily="34" charset="0"/>
              </a:rPr>
              <a:t>WAŻNE!  </a:t>
            </a:r>
          </a:p>
          <a:p>
            <a:pPr lvl="2">
              <a:spcBef>
                <a:spcPts val="1200"/>
              </a:spcBef>
              <a:spcAft>
                <a:spcPts val="300"/>
              </a:spcAft>
            </a:pPr>
            <a:r>
              <a:rPr lang="pl-PL" sz="2400" b="1" dirty="0">
                <a:latin typeface="Calibri" panose="020F0502020204030204" pitchFamily="34" charset="0"/>
                <a:cs typeface="Calibri" panose="020F0502020204030204" pitchFamily="34" charset="0"/>
              </a:rPr>
              <a:t>W przypadku kompleksowego wspomagania rozwoju kompetencji kluczowych uczniów: </a:t>
            </a:r>
          </a:p>
          <a:p>
            <a:pPr lvl="2">
              <a:spcBef>
                <a:spcPts val="1200"/>
              </a:spcBef>
              <a:spcAft>
                <a:spcPts val="300"/>
              </a:spcAft>
            </a:pPr>
            <a:endParaRPr lang="pl-PL" sz="2400" b="1" dirty="0">
              <a:latin typeface="Calibri" panose="020F0502020204030204" pitchFamily="34" charset="0"/>
              <a:cs typeface="Calibri" panose="020F0502020204030204" pitchFamily="34" charset="0"/>
            </a:endParaRPr>
          </a:p>
          <a:p>
            <a:pPr marL="1200150" lvl="2" indent="-285750">
              <a:spcBef>
                <a:spcPts val="1200"/>
              </a:spcBef>
              <a:spcAft>
                <a:spcPts val="300"/>
              </a:spcAft>
              <a:buFont typeface="Calibri" panose="020F0502020204030204" pitchFamily="34" charset="0"/>
              <a:buChar char="→"/>
            </a:pPr>
            <a:r>
              <a:rPr lang="pl-PL" sz="2400" dirty="0">
                <a:latin typeface="Calibri" panose="020F0502020204030204" pitchFamily="34" charset="0"/>
                <a:cs typeface="Calibri" panose="020F0502020204030204" pitchFamily="34" charset="0"/>
              </a:rPr>
              <a:t>Analiza potrzeb edukacyjnych uczniów  </a:t>
            </a:r>
          </a:p>
          <a:p>
            <a:pPr marL="1200150" lvl="2" indent="-285750">
              <a:spcBef>
                <a:spcPts val="1200"/>
              </a:spcBef>
              <a:spcAft>
                <a:spcPts val="300"/>
              </a:spcAft>
              <a:buFont typeface="Calibri" panose="020F0502020204030204" pitchFamily="34" charset="0"/>
              <a:buChar char="→"/>
            </a:pPr>
            <a:r>
              <a:rPr lang="pl-PL" sz="2400" dirty="0">
                <a:latin typeface="Calibri" panose="020F0502020204030204" pitchFamily="34" charset="0"/>
                <a:cs typeface="Calibri" panose="020F0502020204030204" pitchFamily="34" charset="0"/>
              </a:rPr>
              <a:t>Analiza doskonalenia nauczycieli </a:t>
            </a:r>
          </a:p>
          <a:p>
            <a:pPr marL="1200150" lvl="2" indent="-285750">
              <a:spcBef>
                <a:spcPts val="1200"/>
              </a:spcBef>
              <a:spcAft>
                <a:spcPts val="300"/>
              </a:spcAft>
              <a:buFont typeface="Calibri" panose="020F0502020204030204" pitchFamily="34" charset="0"/>
              <a:buChar char="→"/>
            </a:pPr>
            <a:r>
              <a:rPr lang="pl-PL" sz="2400" dirty="0">
                <a:latin typeface="Calibri" panose="020F0502020204030204" pitchFamily="34" charset="0"/>
                <a:cs typeface="Calibri" panose="020F0502020204030204" pitchFamily="34" charset="0"/>
              </a:rPr>
              <a:t> Analiza finansowania doskonalenia nauczycieli </a:t>
            </a:r>
          </a:p>
          <a:p>
            <a:pPr marL="1200150" lvl="2" indent="-285750">
              <a:spcBef>
                <a:spcPts val="1200"/>
              </a:spcBef>
              <a:spcAft>
                <a:spcPts val="300"/>
              </a:spcAft>
              <a:buFont typeface="Calibri" panose="020F0502020204030204" pitchFamily="34" charset="0"/>
              <a:buChar char="→"/>
            </a:pPr>
            <a:r>
              <a:rPr lang="pl-PL" sz="2400" dirty="0">
                <a:latin typeface="Calibri" panose="020F0502020204030204" pitchFamily="34" charset="0"/>
                <a:cs typeface="Calibri" panose="020F0502020204030204" pitchFamily="34" charset="0"/>
              </a:rPr>
              <a:t>Analiza potrzeb rozwojowych szkoły/ przedszkola</a:t>
            </a:r>
            <a:endParaRPr lang="pl-PL" sz="2400" dirty="0">
              <a:effectLst/>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A4E38670-58E4-440F-947C-1CFB07577B38}"/>
              </a:ext>
            </a:extLst>
          </p:cNvPr>
          <p:cNvSpPr/>
          <p:nvPr/>
        </p:nvSpPr>
        <p:spPr>
          <a:xfrm>
            <a:off x="515006" y="192539"/>
            <a:ext cx="8692055" cy="1354217"/>
          </a:xfrm>
          <a:prstGeom prst="rect">
            <a:avLst/>
          </a:prstGeom>
        </p:spPr>
        <p:txBody>
          <a:bodyPr wrap="square">
            <a:spAutoFit/>
          </a:bodyPr>
          <a:lstStyle/>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Analiza stanu edukacji</a:t>
            </a:r>
          </a:p>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7694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619C251-E3A8-469C-97D9-A9C06AC3BE53}"/>
              </a:ext>
            </a:extLst>
          </p:cNvPr>
          <p:cNvSpPr/>
          <p:nvPr/>
        </p:nvSpPr>
        <p:spPr>
          <a:xfrm>
            <a:off x="515006" y="1013321"/>
            <a:ext cx="10710042" cy="461665"/>
          </a:xfrm>
          <a:prstGeom prst="rect">
            <a:avLst/>
          </a:prstGeom>
        </p:spPr>
        <p:txBody>
          <a:bodyPr wrap="square">
            <a:spAutoFit/>
          </a:bodyPr>
          <a:lstStyle/>
          <a:p>
            <a:pPr lvl="2">
              <a:spcBef>
                <a:spcPts val="1200"/>
              </a:spcBef>
              <a:spcAft>
                <a:spcPts val="300"/>
              </a:spcAft>
            </a:pPr>
            <a:endParaRPr lang="pl-PL" sz="2400" b="1" dirty="0">
              <a:effectLst/>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A4E38670-58E4-440F-947C-1CFB07577B38}"/>
              </a:ext>
            </a:extLst>
          </p:cNvPr>
          <p:cNvSpPr/>
          <p:nvPr/>
        </p:nvSpPr>
        <p:spPr>
          <a:xfrm>
            <a:off x="515006" y="192539"/>
            <a:ext cx="10000594" cy="1164421"/>
          </a:xfrm>
          <a:prstGeom prst="rect">
            <a:avLst/>
          </a:prstGeom>
        </p:spPr>
        <p:txBody>
          <a:bodyPr wrap="square">
            <a:spAutoFit/>
          </a:bodyPr>
          <a:lstStyle/>
          <a:p>
            <a:pPr algn="just">
              <a:lnSpc>
                <a:spcPct val="150000"/>
              </a:lnSpc>
              <a:spcBef>
                <a:spcPts val="600"/>
              </a:spcBef>
              <a:spcAft>
                <a:spcPts val="6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Analiza kosztów i możliwości administracyjnych </a:t>
            </a:r>
          </a:p>
          <a:p>
            <a:pPr algn="just">
              <a:lnSpc>
                <a:spcPct val="150000"/>
              </a:lnSpc>
              <a:spcBef>
                <a:spcPts val="600"/>
              </a:spcBef>
              <a:spcAft>
                <a:spcPts val="600"/>
              </a:spcAft>
            </a:pPr>
            <a:r>
              <a:rPr lang="pl-PL" b="1" dirty="0">
                <a:solidFill>
                  <a:srgbClr val="0070C0"/>
                </a:solidFill>
                <a:latin typeface="Arial" panose="020B0604020202020204" pitchFamily="34" charset="0"/>
                <a:ea typeface="Calibri" panose="020F0502020204030204" pitchFamily="34" charset="0"/>
                <a:cs typeface="Times New Roman" panose="02020603050405020304" pitchFamily="18" charset="0"/>
              </a:rPr>
              <a:t>Przykładowe wskaźniki- finansowanie oświaty wg Herczyńskiego </a:t>
            </a:r>
          </a:p>
        </p:txBody>
      </p:sp>
      <p:graphicFrame>
        <p:nvGraphicFramePr>
          <p:cNvPr id="6" name="Tabela 5">
            <a:extLst>
              <a:ext uri="{FF2B5EF4-FFF2-40B4-BE49-F238E27FC236}">
                <a16:creationId xmlns:a16="http://schemas.microsoft.com/office/drawing/2014/main" id="{53E23711-6BFF-4FD2-A0A6-C2390ECF79B0}"/>
              </a:ext>
            </a:extLst>
          </p:cNvPr>
          <p:cNvGraphicFramePr>
            <a:graphicFrameLocks noGrp="1"/>
          </p:cNvGraphicFramePr>
          <p:nvPr>
            <p:extLst>
              <p:ext uri="{D42A27DB-BD31-4B8C-83A1-F6EECF244321}">
                <p14:modId xmlns:p14="http://schemas.microsoft.com/office/powerpoint/2010/main" val="1168172719"/>
              </p:ext>
            </p:extLst>
          </p:nvPr>
        </p:nvGraphicFramePr>
        <p:xfrm>
          <a:off x="515006" y="1474986"/>
          <a:ext cx="11154480" cy="4082143"/>
        </p:xfrm>
        <a:graphic>
          <a:graphicData uri="http://schemas.openxmlformats.org/drawingml/2006/table">
            <a:tbl>
              <a:tblPr firstRow="1" firstCol="1" bandRow="1">
                <a:tableStyleId>{5C22544A-7EE6-4342-B048-85BDC9FD1C3A}</a:tableStyleId>
              </a:tblPr>
              <a:tblGrid>
                <a:gridCol w="815326">
                  <a:extLst>
                    <a:ext uri="{9D8B030D-6E8A-4147-A177-3AD203B41FA5}">
                      <a16:colId xmlns:a16="http://schemas.microsoft.com/office/drawing/2014/main" val="3138196134"/>
                    </a:ext>
                  </a:extLst>
                </a:gridCol>
                <a:gridCol w="10339154">
                  <a:extLst>
                    <a:ext uri="{9D8B030D-6E8A-4147-A177-3AD203B41FA5}">
                      <a16:colId xmlns:a16="http://schemas.microsoft.com/office/drawing/2014/main" val="925931930"/>
                    </a:ext>
                  </a:extLst>
                </a:gridCol>
              </a:tblGrid>
              <a:tr h="1052844">
                <a:tc>
                  <a:txBody>
                    <a:bodyPr/>
                    <a:lstStyle/>
                    <a:p>
                      <a:pPr marL="5080" algn="ctr">
                        <a:lnSpc>
                          <a:spcPct val="107000"/>
                        </a:lnSpc>
                        <a:spcAft>
                          <a:spcPts val="0"/>
                        </a:spcAft>
                      </a:pPr>
                      <a:r>
                        <a:rPr lang="pl-PL" sz="2000" b="0" dirty="0">
                          <a:solidFill>
                            <a:schemeClr val="tx1"/>
                          </a:solidFill>
                          <a:effectLst/>
                          <a:latin typeface="Calibri" panose="020F0502020204030204" pitchFamily="34" charset="0"/>
                          <a:cs typeface="Calibri" panose="020F0502020204030204" pitchFamily="34" charset="0"/>
                        </a:rPr>
                        <a:t> 1.</a:t>
                      </a:r>
                      <a:endPar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solidFill>
                      <a:schemeClr val="accent1">
                        <a:lumMod val="20000"/>
                        <a:lumOff val="80000"/>
                      </a:schemeClr>
                    </a:solidFill>
                  </a:tcPr>
                </a:tc>
                <a:tc>
                  <a:txBody>
                    <a:bodyPr/>
                    <a:lstStyle/>
                    <a:p>
                      <a:pPr marL="67310" marR="309245">
                        <a:lnSpc>
                          <a:spcPct val="107000"/>
                        </a:lnSpc>
                        <a:spcAft>
                          <a:spcPts val="0"/>
                        </a:spcAft>
                      </a:pPr>
                      <a:r>
                        <a:rPr lang="pl-PL" sz="2000" b="0" dirty="0">
                          <a:solidFill>
                            <a:schemeClr val="tx1"/>
                          </a:solidFill>
                          <a:effectLst/>
                          <a:latin typeface="Calibri" panose="020F0502020204030204" pitchFamily="34" charset="0"/>
                          <a:cs typeface="Calibri" panose="020F0502020204030204" pitchFamily="34" charset="0"/>
                        </a:rPr>
                        <a:t>Bieżące wydatki na zadania oświatowe bez przedszkoli ogólnodostępnych  i dowożenia uczniów jako procent otrzymanej subwencji oświatowej i dotacji</a:t>
                      </a:r>
                      <a:endPar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nchor="ctr">
                    <a:solidFill>
                      <a:schemeClr val="accent1">
                        <a:lumMod val="20000"/>
                        <a:lumOff val="80000"/>
                      </a:schemeClr>
                    </a:solidFill>
                  </a:tcPr>
                </a:tc>
                <a:extLst>
                  <a:ext uri="{0D108BD9-81ED-4DB2-BD59-A6C34878D82A}">
                    <a16:rowId xmlns:a16="http://schemas.microsoft.com/office/drawing/2014/main" val="3013528476"/>
                  </a:ext>
                </a:extLst>
              </a:tr>
              <a:tr h="733185">
                <a:tc>
                  <a:txBody>
                    <a:bodyPr/>
                    <a:lstStyle/>
                    <a:p>
                      <a:pPr marL="5080" algn="ctr">
                        <a:lnSpc>
                          <a:spcPct val="107000"/>
                        </a:lnSpc>
                        <a:spcAft>
                          <a:spcPts val="0"/>
                        </a:spcAft>
                      </a:pPr>
                      <a:r>
                        <a:rPr lang="pl-PL" sz="2000" dirty="0">
                          <a:solidFill>
                            <a:schemeClr val="tx1"/>
                          </a:solidFill>
                          <a:effectLst/>
                          <a:latin typeface="Calibri" panose="020F0502020204030204" pitchFamily="34" charset="0"/>
                          <a:cs typeface="Calibri" panose="020F0502020204030204" pitchFamily="34" charset="0"/>
                        </a:rPr>
                        <a:t>2.</a:t>
                      </a:r>
                      <a:endPar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nchor="ctr">
                    <a:solidFill>
                      <a:schemeClr val="accent1">
                        <a:lumMod val="20000"/>
                        <a:lumOff val="80000"/>
                      </a:schemeClr>
                    </a:solidFill>
                  </a:tcPr>
                </a:tc>
                <a:tc>
                  <a:txBody>
                    <a:bodyPr/>
                    <a:lstStyle/>
                    <a:p>
                      <a:pPr marL="67310">
                        <a:lnSpc>
                          <a:spcPct val="107000"/>
                        </a:lnSpc>
                        <a:spcAft>
                          <a:spcPts val="0"/>
                        </a:spcAft>
                      </a:pPr>
                      <a:r>
                        <a:rPr lang="pl-PL" sz="2000" dirty="0">
                          <a:solidFill>
                            <a:schemeClr val="tx1"/>
                          </a:solidFill>
                          <a:effectLst/>
                          <a:latin typeface="Calibri" panose="020F0502020204030204" pitchFamily="34" charset="0"/>
                          <a:cs typeface="Calibri" panose="020F0502020204030204" pitchFamily="34" charset="0"/>
                        </a:rPr>
                        <a:t>Wydatki bieżące na zadania oświatowe w przeliczeniu na jednego ucznia</a:t>
                      </a:r>
                      <a:endPar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nchor="ctr">
                    <a:solidFill>
                      <a:schemeClr val="accent1">
                        <a:lumMod val="20000"/>
                        <a:lumOff val="80000"/>
                      </a:schemeClr>
                    </a:solidFill>
                  </a:tcPr>
                </a:tc>
                <a:extLst>
                  <a:ext uri="{0D108BD9-81ED-4DB2-BD59-A6C34878D82A}">
                    <a16:rowId xmlns:a16="http://schemas.microsoft.com/office/drawing/2014/main" val="2371142156"/>
                  </a:ext>
                </a:extLst>
              </a:tr>
              <a:tr h="442877">
                <a:tc>
                  <a:txBody>
                    <a:bodyPr/>
                    <a:lstStyle/>
                    <a:p>
                      <a:pPr marL="5080" algn="ctr">
                        <a:lnSpc>
                          <a:spcPct val="107000"/>
                        </a:lnSpc>
                        <a:spcAft>
                          <a:spcPts val="0"/>
                        </a:spcAft>
                      </a:pPr>
                      <a:r>
                        <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0" marR="20320" marT="67310" marB="0" anchor="ctr">
                    <a:solidFill>
                      <a:schemeClr val="accent1">
                        <a:lumMod val="20000"/>
                        <a:lumOff val="80000"/>
                      </a:schemeClr>
                    </a:solidFill>
                  </a:tcPr>
                </a:tc>
                <a:tc>
                  <a:txBody>
                    <a:bodyPr/>
                    <a:lstStyle/>
                    <a:p>
                      <a:pPr marL="67310">
                        <a:lnSpc>
                          <a:spcPct val="107000"/>
                        </a:lnSpc>
                        <a:spcAft>
                          <a:spcPts val="0"/>
                        </a:spcAft>
                      </a:pPr>
                      <a:r>
                        <a:rPr lang="pl-PL" sz="2000" dirty="0">
                          <a:solidFill>
                            <a:schemeClr val="tx1"/>
                          </a:solidFill>
                          <a:effectLst/>
                          <a:latin typeface="Calibri" panose="020F0502020204030204" pitchFamily="34" charset="0"/>
                          <a:cs typeface="Calibri" panose="020F0502020204030204" pitchFamily="34" charset="0"/>
                        </a:rPr>
                        <a:t>Wydatki bieżące na zadania oświatowe w przeliczeniu na jeden oddział </a:t>
                      </a:r>
                      <a:endPar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nchor="ctr">
                    <a:solidFill>
                      <a:schemeClr val="accent1">
                        <a:lumMod val="20000"/>
                        <a:lumOff val="80000"/>
                      </a:schemeClr>
                    </a:solidFill>
                  </a:tcPr>
                </a:tc>
                <a:extLst>
                  <a:ext uri="{0D108BD9-81ED-4DB2-BD59-A6C34878D82A}">
                    <a16:rowId xmlns:a16="http://schemas.microsoft.com/office/drawing/2014/main" val="82050572"/>
                  </a:ext>
                </a:extLst>
              </a:tr>
              <a:tr h="759321">
                <a:tc>
                  <a:txBody>
                    <a:bodyPr/>
                    <a:lstStyle/>
                    <a:p>
                      <a:pPr algn="ctr">
                        <a:lnSpc>
                          <a:spcPct val="107000"/>
                        </a:lnSpc>
                        <a:spcAft>
                          <a:spcPts val="800"/>
                        </a:spcAft>
                      </a:pPr>
                      <a:r>
                        <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0" marR="20320" marT="67310" marB="0">
                    <a:solidFill>
                      <a:schemeClr val="accent1">
                        <a:lumMod val="20000"/>
                        <a:lumOff val="80000"/>
                      </a:schemeClr>
                    </a:solidFill>
                  </a:tcPr>
                </a:tc>
                <a:tc>
                  <a:txBody>
                    <a:bodyPr/>
                    <a:lstStyle/>
                    <a:p>
                      <a:pPr marR="79375">
                        <a:lnSpc>
                          <a:spcPct val="112000"/>
                        </a:lnSpc>
                        <a:spcAft>
                          <a:spcPts val="1115"/>
                        </a:spcAft>
                      </a:pPr>
                      <a:r>
                        <a:rPr lang="pl-PL" sz="2000" dirty="0">
                          <a:solidFill>
                            <a:schemeClr val="tx1"/>
                          </a:solidFill>
                          <a:effectLst/>
                          <a:latin typeface="Calibri" panose="020F0502020204030204" pitchFamily="34" charset="0"/>
                          <a:cs typeface="Calibri" panose="020F0502020204030204" pitchFamily="34" charset="0"/>
                        </a:rPr>
                        <a:t> Wydatki majątkowe w stosunku do całkowitych wydatków na zadania oświatowe  i edukacyjną opiekę wychowawczą</a:t>
                      </a:r>
                      <a:endPar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solidFill>
                      <a:schemeClr val="accent1">
                        <a:lumMod val="20000"/>
                        <a:lumOff val="80000"/>
                      </a:schemeClr>
                    </a:solidFill>
                  </a:tcPr>
                </a:tc>
                <a:extLst>
                  <a:ext uri="{0D108BD9-81ED-4DB2-BD59-A6C34878D82A}">
                    <a16:rowId xmlns:a16="http://schemas.microsoft.com/office/drawing/2014/main" val="2155754215"/>
                  </a:ext>
                </a:extLst>
              </a:tr>
              <a:tr h="1093916">
                <a:tc>
                  <a:txBody>
                    <a:bodyPr/>
                    <a:lstStyle/>
                    <a:p>
                      <a:pPr algn="ctr">
                        <a:lnSpc>
                          <a:spcPct val="107000"/>
                        </a:lnSpc>
                        <a:spcAft>
                          <a:spcPts val="0"/>
                        </a:spcAft>
                      </a:pPr>
                      <a:r>
                        <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0" marR="20320" marT="67310" marB="0">
                    <a:solidFill>
                      <a:schemeClr val="accent1">
                        <a:lumMod val="20000"/>
                        <a:lumOff val="80000"/>
                      </a:schemeClr>
                    </a:solidFill>
                  </a:tcPr>
                </a:tc>
                <a:tc>
                  <a:txBody>
                    <a:bodyPr/>
                    <a:lstStyle/>
                    <a:p>
                      <a:pPr marR="79375">
                        <a:lnSpc>
                          <a:spcPct val="112000"/>
                        </a:lnSpc>
                        <a:spcAft>
                          <a:spcPts val="0"/>
                        </a:spcAft>
                      </a:pPr>
                      <a:r>
                        <a:rPr lang="pl-PL" sz="2000" dirty="0">
                          <a:solidFill>
                            <a:schemeClr val="tx1"/>
                          </a:solidFill>
                          <a:effectLst/>
                          <a:latin typeface="Calibri" panose="020F0502020204030204" pitchFamily="34" charset="0"/>
                          <a:cs typeface="Calibri" panose="020F0502020204030204" pitchFamily="34" charset="0"/>
                        </a:rPr>
                        <a:t>Wydatki finansowane z funduszy strukturalnych UE (lub innych środków  bezzwrotnych) jako procent całkowitych wydatków na zadania oświatowe  i edukacyjną opiekę wychowawczą</a:t>
                      </a:r>
                      <a:endPar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20320" marT="67310" marB="0">
                    <a:solidFill>
                      <a:schemeClr val="accent1">
                        <a:lumMod val="20000"/>
                        <a:lumOff val="80000"/>
                      </a:schemeClr>
                    </a:solidFill>
                  </a:tcPr>
                </a:tc>
                <a:extLst>
                  <a:ext uri="{0D108BD9-81ED-4DB2-BD59-A6C34878D82A}">
                    <a16:rowId xmlns:a16="http://schemas.microsoft.com/office/drawing/2014/main" val="2821595576"/>
                  </a:ext>
                </a:extLst>
              </a:tr>
            </a:tbl>
          </a:graphicData>
        </a:graphic>
      </p:graphicFrame>
      <p:sp>
        <p:nvSpPr>
          <p:cNvPr id="7" name="Prostokąt 6">
            <a:extLst>
              <a:ext uri="{FF2B5EF4-FFF2-40B4-BE49-F238E27FC236}">
                <a16:creationId xmlns:a16="http://schemas.microsoft.com/office/drawing/2014/main" id="{E8ADB057-1087-40B0-9103-8A750CA2802A}"/>
              </a:ext>
            </a:extLst>
          </p:cNvPr>
          <p:cNvSpPr/>
          <p:nvPr/>
        </p:nvSpPr>
        <p:spPr>
          <a:xfrm>
            <a:off x="5268684" y="5557129"/>
            <a:ext cx="6809953" cy="787652"/>
          </a:xfrm>
          <a:prstGeom prst="rect">
            <a:avLst/>
          </a:prstGeom>
        </p:spPr>
        <p:txBody>
          <a:bodyPr wrap="square">
            <a:spAutoFit/>
          </a:bodyPr>
          <a:lstStyle/>
          <a:p>
            <a:pPr>
              <a:lnSpc>
                <a:spcPct val="107000"/>
              </a:lnSpc>
              <a:spcAft>
                <a:spcPts val="800"/>
              </a:spcAft>
            </a:pP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http://www.bc.ore.edu.pl/Content/256/Wskazniki_oswiatowe.pdf</a:t>
            </a: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0714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F503BC93-E59D-4582-85EC-388A72A012A2}"/>
              </a:ext>
            </a:extLst>
          </p:cNvPr>
          <p:cNvSpPr txBox="1">
            <a:spLocks/>
          </p:cNvSpPr>
          <p:nvPr/>
        </p:nvSpPr>
        <p:spPr>
          <a:xfrm>
            <a:off x="119741" y="0"/>
            <a:ext cx="5290457" cy="1143000"/>
          </a:xfrm>
          <a:prstGeom prst="rect">
            <a:avLst/>
          </a:prstGeom>
        </p:spPr>
        <p:txBody>
          <a:bodyPr>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pl-PL" sz="3600" b="1" kern="0" dirty="0">
                <a:solidFill>
                  <a:srgbClr val="0070C0"/>
                </a:solidFill>
                <a:latin typeface="Calibri" panose="020F0502020204030204" pitchFamily="34" charset="0"/>
                <a:cs typeface="Calibri" panose="020F0502020204030204" pitchFamily="34" charset="0"/>
              </a:rPr>
              <a:t>Właściwości wskaźników </a:t>
            </a:r>
          </a:p>
        </p:txBody>
      </p:sp>
      <p:sp>
        <p:nvSpPr>
          <p:cNvPr id="4" name="Prostokąt 3">
            <a:extLst>
              <a:ext uri="{FF2B5EF4-FFF2-40B4-BE49-F238E27FC236}">
                <a16:creationId xmlns:a16="http://schemas.microsoft.com/office/drawing/2014/main" id="{98459E35-90A4-4D1F-9F86-DECD01613FB7}"/>
              </a:ext>
            </a:extLst>
          </p:cNvPr>
          <p:cNvSpPr/>
          <p:nvPr/>
        </p:nvSpPr>
        <p:spPr>
          <a:xfrm>
            <a:off x="560614" y="366714"/>
            <a:ext cx="10570029" cy="5570756"/>
          </a:xfrm>
          <a:prstGeom prst="rect">
            <a:avLst/>
          </a:prstGeom>
        </p:spPr>
        <p:txBody>
          <a:bodyPr wrap="square">
            <a:spAutoFit/>
          </a:bodyPr>
          <a:lstStyle/>
          <a:p>
            <a:pPr algn="just">
              <a:defRPr/>
            </a:pPr>
            <a:endParaRPr lang="pl-PL" dirty="0">
              <a:latin typeface="Arial" charset="0"/>
              <a:cs typeface="Arial" charset="0"/>
            </a:endParaRPr>
          </a:p>
          <a:p>
            <a:pPr marL="342900" indent="-342900" algn="just">
              <a:buFont typeface="Arial" panose="020B0604020202020204" pitchFamily="34" charset="0"/>
              <a:buChar char="•"/>
              <a:defRPr/>
            </a:pPr>
            <a:r>
              <a:rPr lang="pl-PL" sz="2000" dirty="0">
                <a:latin typeface="Calibri" panose="020F0502020204030204" pitchFamily="34" charset="0"/>
                <a:cs typeface="Calibri" panose="020F0502020204030204" pitchFamily="34" charset="0"/>
              </a:rPr>
              <a:t>wskaźnik powinien oddawać istotę problemu oraz mieć jasną                                       i akceptowaną interpretację normatywną (m.in. powinno być jasne, jak oceniać jego wzrost lub spadek);</a:t>
            </a:r>
          </a:p>
          <a:p>
            <a:pPr algn="just">
              <a:defRPr/>
            </a:pPr>
            <a:endParaRPr lang="pl-PL"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pl-PL" sz="2000" dirty="0">
                <a:latin typeface="Calibri" panose="020F0502020204030204" pitchFamily="34" charset="0"/>
                <a:cs typeface="Calibri" panose="020F0502020204030204" pitchFamily="34" charset="0"/>
              </a:rPr>
              <a:t>wskaźnik powinien być rzetelny i statystycznie osiągalny (m.in. małe powinno być niebezpieczeństwo niedoszacowania lub przeszacowania rzeczywistego zjawiska, muszą też istnieć określone źródła danych); </a:t>
            </a:r>
          </a:p>
          <a:p>
            <a:pPr algn="just">
              <a:defRPr/>
            </a:pPr>
            <a:endParaRPr lang="pl-PL"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pl-PL" sz="2000" dirty="0">
                <a:latin typeface="Calibri" panose="020F0502020204030204" pitchFamily="34" charset="0"/>
                <a:cs typeface="Calibri" panose="020F0502020204030204" pitchFamily="34" charset="0"/>
              </a:rPr>
              <a:t>wskaźnik powinien reagować na interwencje polityczne, ale nie powinien być łatwym przedmiotem manipulacji; </a:t>
            </a:r>
          </a:p>
          <a:p>
            <a:pPr algn="just">
              <a:defRPr/>
            </a:pPr>
            <a:endParaRPr lang="pl-PL"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pl-PL" sz="2000" dirty="0">
                <a:latin typeface="Calibri" panose="020F0502020204030204" pitchFamily="34" charset="0"/>
                <a:cs typeface="Calibri" panose="020F0502020204030204" pitchFamily="34" charset="0"/>
              </a:rPr>
              <a:t>wskaźniki powinny być obliczane w taki sam sposób aby te same wskaźniki  dało się je porównać w różnych samorządach </a:t>
            </a:r>
          </a:p>
          <a:p>
            <a:pPr algn="just">
              <a:defRPr/>
            </a:pPr>
            <a:endParaRPr lang="pl-PL"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pl-PL" sz="2000" dirty="0">
                <a:latin typeface="Calibri" panose="020F0502020204030204" pitchFamily="34" charset="0"/>
                <a:cs typeface="Calibri" panose="020F0502020204030204" pitchFamily="34" charset="0"/>
              </a:rPr>
              <a:t>wskaźniki powinny być aktualne i umożliwiać szybką aktualizację;</a:t>
            </a:r>
          </a:p>
          <a:p>
            <a:pPr algn="just">
              <a:defRPr/>
            </a:pPr>
            <a:endParaRPr lang="pl-PL"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pl-PL" sz="2000" dirty="0">
                <a:latin typeface="Calibri" panose="020F0502020204030204" pitchFamily="34" charset="0"/>
                <a:cs typeface="Calibri" panose="020F0502020204030204" pitchFamily="34" charset="0"/>
              </a:rPr>
              <a:t>pomiar wskaźników nie powinien nakładać zbyt dużych obciążeń na samorząd</a:t>
            </a:r>
          </a:p>
          <a:p>
            <a:pPr marL="285750" indent="-285750">
              <a:buFont typeface="Arial" panose="020B0604020202020204" pitchFamily="34" charset="0"/>
              <a:buChar char="•"/>
              <a:defRPr/>
            </a:pPr>
            <a:endParaRPr lang="pl-PL" dirty="0">
              <a:latin typeface="Arial" charset="0"/>
              <a:cs typeface="Arial" charset="0"/>
            </a:endParaRPr>
          </a:p>
        </p:txBody>
      </p:sp>
    </p:spTree>
    <p:extLst>
      <p:ext uri="{BB962C8B-B14F-4D97-AF65-F5344CB8AC3E}">
        <p14:creationId xmlns:p14="http://schemas.microsoft.com/office/powerpoint/2010/main" val="131640927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85F3C416-F0F7-4281-BAF2-F1A2EA1427D3}"/>
              </a:ext>
            </a:extLst>
          </p:cNvPr>
          <p:cNvSpPr txBox="1">
            <a:spLocks/>
          </p:cNvSpPr>
          <p:nvPr/>
        </p:nvSpPr>
        <p:spPr>
          <a:xfrm>
            <a:off x="424542" y="165780"/>
            <a:ext cx="6988629" cy="1143000"/>
          </a:xfrm>
          <a:prstGeom prst="rect">
            <a:avLst/>
          </a:prstGeom>
        </p:spPr>
        <p:txBody>
          <a:bodyPr>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pl-PL" sz="3600" b="1" kern="0" dirty="0">
                <a:solidFill>
                  <a:srgbClr val="0070C0"/>
                </a:solidFill>
                <a:latin typeface="Calibri" panose="020F0502020204030204" pitchFamily="34" charset="0"/>
                <a:cs typeface="Calibri" panose="020F0502020204030204" pitchFamily="34" charset="0"/>
              </a:rPr>
              <a:t>Porównywanie wskaźników </a:t>
            </a:r>
          </a:p>
        </p:txBody>
      </p:sp>
      <p:sp>
        <p:nvSpPr>
          <p:cNvPr id="4" name="Prostokąt 3">
            <a:extLst>
              <a:ext uri="{FF2B5EF4-FFF2-40B4-BE49-F238E27FC236}">
                <a16:creationId xmlns:a16="http://schemas.microsoft.com/office/drawing/2014/main" id="{E8575471-0DBD-49F6-BC57-22EA410E2CB0}"/>
              </a:ext>
            </a:extLst>
          </p:cNvPr>
          <p:cNvSpPr/>
          <p:nvPr/>
        </p:nvSpPr>
        <p:spPr>
          <a:xfrm>
            <a:off x="664028" y="1043731"/>
            <a:ext cx="11234058" cy="3539430"/>
          </a:xfrm>
          <a:prstGeom prst="rect">
            <a:avLst/>
          </a:prstGeom>
        </p:spPr>
        <p:txBody>
          <a:bodyPr wrap="square">
            <a:spAutoFit/>
          </a:bodyPr>
          <a:lstStyle/>
          <a:p>
            <a:pPr marL="457200" indent="-457200">
              <a:buFont typeface="+mj-lt"/>
              <a:buAutoNum type="arabicPeriod"/>
              <a:defRPr/>
            </a:pPr>
            <a:r>
              <a:rPr lang="pl-PL" sz="2000" dirty="0">
                <a:latin typeface="Calibri" panose="020F0502020204030204" pitchFamily="34" charset="0"/>
                <a:cs typeface="Calibri" panose="020F0502020204030204" pitchFamily="34" charset="0"/>
              </a:rPr>
              <a:t>Porównywanie między sobą wskaźników dla konkretnych oddziałów klasowych danej szkoły albo szkół prowadzonych przez dany JST -  wewnętrzna diagnoza lokalnego systemu szkolnego. </a:t>
            </a:r>
          </a:p>
          <a:p>
            <a:pPr marL="914400" lvl="1" indent="-457200">
              <a:buFont typeface="+mj-lt"/>
              <a:buAutoNum type="arabicPeriod"/>
              <a:defRPr/>
            </a:pPr>
            <a:endParaRPr lang="pl-PL" sz="2000" u="sng" dirty="0">
              <a:latin typeface="Calibri" panose="020F0502020204030204" pitchFamily="34" charset="0"/>
              <a:cs typeface="Calibri" panose="020F0502020204030204" pitchFamily="34" charset="0"/>
            </a:endParaRPr>
          </a:p>
          <a:p>
            <a:pPr marL="457200" indent="-457200">
              <a:buFont typeface="+mj-lt"/>
              <a:buAutoNum type="arabicPeriod"/>
              <a:defRPr/>
            </a:pPr>
            <a:r>
              <a:rPr lang="pl-PL" sz="2000" dirty="0">
                <a:latin typeface="Calibri" panose="020F0502020204030204" pitchFamily="34" charset="0"/>
                <a:cs typeface="Calibri" panose="020F0502020204030204" pitchFamily="34" charset="0"/>
              </a:rPr>
              <a:t>Porównywanie wskaźników danej szkoły lub danej JST z innymi samorządami na różnych poziomach agregacji (województwo, kraj) - porównawcza diagnoza lokalnego systemu szkolnego. </a:t>
            </a:r>
          </a:p>
          <a:p>
            <a:pPr marL="457200" indent="-457200">
              <a:buFont typeface="+mj-lt"/>
              <a:buAutoNum type="arabicPeriod"/>
              <a:defRPr/>
            </a:pPr>
            <a:endParaRPr lang="pl-PL" sz="2000" dirty="0">
              <a:latin typeface="Calibri" panose="020F0502020204030204" pitchFamily="34" charset="0"/>
              <a:cs typeface="Calibri" panose="020F0502020204030204" pitchFamily="34" charset="0"/>
            </a:endParaRPr>
          </a:p>
          <a:p>
            <a:pPr marL="457200" indent="-457200">
              <a:buFont typeface="+mj-lt"/>
              <a:buAutoNum type="arabicPeriod"/>
              <a:defRPr/>
            </a:pPr>
            <a:r>
              <a:rPr lang="pl-PL" sz="2000" dirty="0">
                <a:latin typeface="Calibri" panose="020F0502020204030204" pitchFamily="34" charset="0"/>
                <a:cs typeface="Calibri" panose="020F0502020204030204" pitchFamily="34" charset="0"/>
              </a:rPr>
              <a:t>3. Porównywanie wskaźników danej szkoły albo danego samorządu w kolejnych latach - dynamiczna diagnoza lokalnego systemu szkolnego. </a:t>
            </a:r>
          </a:p>
          <a:p>
            <a:pPr>
              <a:defRPr/>
            </a:pPr>
            <a:endParaRPr lang="pl-PL" sz="2400" dirty="0">
              <a:latin typeface="Calibri" panose="020F0502020204030204" pitchFamily="34" charset="0"/>
              <a:cs typeface="Calibri" panose="020F0502020204030204" pitchFamily="34" charset="0"/>
            </a:endParaRPr>
          </a:p>
          <a:p>
            <a:pPr>
              <a:defRPr/>
            </a:pPr>
            <a:r>
              <a:rPr lang="pl-PL" sz="2000" i="1" dirty="0">
                <a:solidFill>
                  <a:srgbClr val="FF0000"/>
                </a:solidFill>
                <a:latin typeface="Calibri" panose="020F0502020204030204" pitchFamily="34" charset="0"/>
                <a:cs typeface="Calibri" panose="020F0502020204030204" pitchFamily="34" charset="0"/>
              </a:rPr>
              <a:t>Każdy z tych sposobów porównań pozwala na uzyskanie odmiennych informacji i analiz, a więc jest odmiennym instrumentem diagnostycznym, który może służyć odmiennym celom</a:t>
            </a:r>
          </a:p>
        </p:txBody>
      </p:sp>
    </p:spTree>
    <p:extLst>
      <p:ext uri="{BB962C8B-B14F-4D97-AF65-F5344CB8AC3E}">
        <p14:creationId xmlns:p14="http://schemas.microsoft.com/office/powerpoint/2010/main" val="138891596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4">
            <a:extLst>
              <a:ext uri="{FF2B5EF4-FFF2-40B4-BE49-F238E27FC236}">
                <a16:creationId xmlns:a16="http://schemas.microsoft.com/office/drawing/2014/main" id="{3713702C-9007-4FAA-A4D7-D0E1B2D3CD8A}"/>
              </a:ext>
            </a:extLst>
          </p:cNvPr>
          <p:cNvSpPr>
            <a:spLocks noChangeArrowheads="1"/>
          </p:cNvSpPr>
          <p:nvPr/>
        </p:nvSpPr>
        <p:spPr bwMode="auto">
          <a:xfrm>
            <a:off x="703037" y="104200"/>
            <a:ext cx="828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pl-PL" b="1" dirty="0">
                <a:solidFill>
                  <a:srgbClr val="0070C0"/>
                </a:solidFill>
                <a:latin typeface="Calibri" panose="020F0502020204030204" pitchFamily="34" charset="0"/>
                <a:cs typeface="Calibri" panose="020F0502020204030204" pitchFamily="34" charset="0"/>
              </a:rPr>
              <a:t>Krajowe oświatowe wskaźniki odniesienia </a:t>
            </a:r>
          </a:p>
        </p:txBody>
      </p:sp>
      <p:sp>
        <p:nvSpPr>
          <p:cNvPr id="6" name="Prostokąt 5">
            <a:extLst>
              <a:ext uri="{FF2B5EF4-FFF2-40B4-BE49-F238E27FC236}">
                <a16:creationId xmlns:a16="http://schemas.microsoft.com/office/drawing/2014/main" id="{AD9BF514-75B0-40A2-8AE7-CB5DE75145EE}"/>
              </a:ext>
            </a:extLst>
          </p:cNvPr>
          <p:cNvSpPr/>
          <p:nvPr/>
        </p:nvSpPr>
        <p:spPr>
          <a:xfrm>
            <a:off x="703037" y="688975"/>
            <a:ext cx="10324192" cy="5262979"/>
          </a:xfrm>
          <a:prstGeom prst="rect">
            <a:avLst/>
          </a:prstGeom>
        </p:spPr>
        <p:txBody>
          <a:bodyPr wrap="square">
            <a:spAutoFit/>
          </a:bodyPr>
          <a:lstStyle/>
          <a:p>
            <a:pPr>
              <a:defRPr/>
            </a:pPr>
            <a:r>
              <a:rPr lang="pl-PL" sz="2400" dirty="0">
                <a:latin typeface="Calibri" panose="020F0502020204030204" pitchFamily="34" charset="0"/>
                <a:cs typeface="Calibri" panose="020F0502020204030204" pitchFamily="34" charset="0"/>
              </a:rPr>
              <a:t>Celem tej diagnozy jest udzielenie odpowiedzi na następujące pytania: </a:t>
            </a:r>
          </a:p>
          <a:p>
            <a:pPr>
              <a:defRPr/>
            </a:pPr>
            <a:endParaRPr lang="pl-P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pl-PL" sz="2400" dirty="0">
                <a:latin typeface="Calibri" panose="020F0502020204030204" pitchFamily="34" charset="0"/>
                <a:cs typeface="Calibri" panose="020F0502020204030204" pitchFamily="34" charset="0"/>
              </a:rPr>
              <a:t>Czym się różnią prowadzone przez nas szkoły od szkół prowadzonych przez inne JST, podobne do naszego samorządu?</a:t>
            </a:r>
          </a:p>
          <a:p>
            <a:pPr marL="285750" indent="-285750">
              <a:buFont typeface="Arial" panose="020B0604020202020204" pitchFamily="34" charset="0"/>
              <a:buChar char="•"/>
              <a:defRPr/>
            </a:pPr>
            <a:endParaRPr lang="pl-P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pl-PL" sz="2400" dirty="0">
                <a:latin typeface="Calibri" panose="020F0502020204030204" pitchFamily="34" charset="0"/>
                <a:cs typeface="Calibri" panose="020F0502020204030204" pitchFamily="34" charset="0"/>
              </a:rPr>
              <a:t> Pod jakimi względami i w jakim zakresie odbiegamy od średniej krajowej i wojewódzkiej? </a:t>
            </a:r>
          </a:p>
          <a:p>
            <a:pPr>
              <a:defRPr/>
            </a:pPr>
            <a:endParaRPr lang="pl-P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pl-PL" sz="2400" dirty="0">
                <a:latin typeface="Calibri" panose="020F0502020204030204" pitchFamily="34" charset="0"/>
                <a:cs typeface="Calibri" panose="020F0502020204030204" pitchFamily="34" charset="0"/>
              </a:rPr>
              <a:t>Czy wydatki bieżące w przeliczeniu na jednego ucznia i w przeliczeniu na jeden oddział w szkołach prowadzonych przez daną gminę lub dany powiat są znacząco wyższe lub znacząco niższe niż średnie krajowe albo średnie w samorządach zbliżonych do naszego? </a:t>
            </a:r>
          </a:p>
          <a:p>
            <a:pPr marL="285750" indent="-285750">
              <a:buFont typeface="Arial" panose="020B0604020202020204" pitchFamily="34" charset="0"/>
              <a:buChar char="•"/>
              <a:defRPr/>
            </a:pPr>
            <a:endParaRPr lang="pl-P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pl-PL" sz="2400" dirty="0">
                <a:latin typeface="Calibri" panose="020F0502020204030204" pitchFamily="34" charset="0"/>
                <a:cs typeface="Calibri" panose="020F0502020204030204" pitchFamily="34" charset="0"/>
              </a:rPr>
              <a:t>Z czego wynikają te różnice?                                                               </a:t>
            </a:r>
            <a:r>
              <a:rPr lang="pl-PL" dirty="0">
                <a:latin typeface="Arial" charset="0"/>
                <a:cs typeface="Arial" charset="0"/>
              </a:rPr>
              <a:t>Jan Herczyński</a:t>
            </a:r>
          </a:p>
        </p:txBody>
      </p:sp>
    </p:spTree>
    <p:extLst>
      <p:ext uri="{BB962C8B-B14F-4D97-AF65-F5344CB8AC3E}">
        <p14:creationId xmlns:p14="http://schemas.microsoft.com/office/powerpoint/2010/main" val="50352960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5EDBB3A7-01CF-4F31-B6DD-081466278B28}"/>
              </a:ext>
            </a:extLst>
          </p:cNvPr>
          <p:cNvSpPr txBox="1">
            <a:spLocks noChangeArrowheads="1"/>
          </p:cNvSpPr>
          <p:nvPr/>
        </p:nvSpPr>
        <p:spPr bwMode="auto">
          <a:xfrm>
            <a:off x="2022722" y="1256147"/>
            <a:ext cx="3605191" cy="27606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600" b="1" dirty="0">
                <a:effectLst/>
                <a:latin typeface="Calibri" panose="020F0502020204030204" pitchFamily="34" charset="0"/>
                <a:ea typeface="Calibri" panose="020F0502020204030204" pitchFamily="34" charset="0"/>
                <a:cs typeface="Times New Roman" panose="02020603050405020304" pitchFamily="18" charset="0"/>
              </a:rPr>
              <a:t>5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Wybór</a:t>
            </a:r>
            <a:br>
              <a:rPr lang="pl-PL" sz="3600" dirty="0">
                <a:effectLst/>
                <a:latin typeface="Calibri" panose="020F0502020204030204" pitchFamily="34" charset="0"/>
                <a:ea typeface="Calibri" panose="020F0502020204030204" pitchFamily="34" charset="0"/>
                <a:cs typeface="Times New Roman" panose="02020603050405020304" pitchFamily="18" charset="0"/>
              </a:rPr>
            </a:br>
            <a:r>
              <a:rPr lang="pl-PL" sz="3600" dirty="0">
                <a:effectLst/>
                <a:latin typeface="Calibri" panose="020F0502020204030204" pitchFamily="34" charset="0"/>
                <a:ea typeface="Calibri" panose="020F0502020204030204" pitchFamily="34" charset="0"/>
                <a:cs typeface="Times New Roman" panose="02020603050405020304" pitchFamily="18" charset="0"/>
              </a:rPr>
              <a:t>metod i technik</a:t>
            </a:r>
          </a:p>
          <a:p>
            <a:pPr algn="ctr">
              <a:lnSpc>
                <a:spcPct val="107000"/>
              </a:lnSpc>
              <a:spcAft>
                <a:spcPts val="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gromadzenia</a:t>
            </a:r>
          </a:p>
          <a:p>
            <a:pPr algn="ctr">
              <a:lnSpc>
                <a:spcPct val="107000"/>
              </a:lnSpc>
              <a:spcAft>
                <a:spcPts val="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danych.</a:t>
            </a:r>
          </a:p>
          <a:p>
            <a:pPr algn="ctr">
              <a:lnSpc>
                <a:spcPct val="107000"/>
              </a:lnSpc>
              <a:spcAft>
                <a:spcPts val="0"/>
              </a:spcAft>
            </a:pPr>
            <a:r>
              <a:rPr lang="pl-PL"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9">
            <a:extLst>
              <a:ext uri="{FF2B5EF4-FFF2-40B4-BE49-F238E27FC236}">
                <a16:creationId xmlns:a16="http://schemas.microsoft.com/office/drawing/2014/main" id="{9E21AD47-EED9-4A5E-98FB-133CE1E7C09E}"/>
              </a:ext>
            </a:extLst>
          </p:cNvPr>
          <p:cNvSpPr txBox="1">
            <a:spLocks noChangeArrowheads="1"/>
          </p:cNvSpPr>
          <p:nvPr/>
        </p:nvSpPr>
        <p:spPr bwMode="auto">
          <a:xfrm>
            <a:off x="8082884" y="2135790"/>
            <a:ext cx="3205602" cy="30349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6</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Opracowanie</a:t>
            </a:r>
          </a:p>
          <a:p>
            <a:pPr algn="ctr">
              <a:lnSpc>
                <a:spcPct val="107000"/>
              </a:lnSpc>
              <a:spcAft>
                <a:spcPts val="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odpowiednich narzędzi</a:t>
            </a:r>
          </a:p>
          <a:p>
            <a:pPr>
              <a:lnSpc>
                <a:spcPct val="107000"/>
              </a:lnSpc>
              <a:spcAft>
                <a:spcPts val="800"/>
              </a:spcAft>
            </a:pPr>
            <a:r>
              <a:rPr lang="pl-PL" sz="3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4060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CE11E86-F07B-4FEE-8C3E-15162B5695E4}"/>
              </a:ext>
            </a:extLst>
          </p:cNvPr>
          <p:cNvSpPr/>
          <p:nvPr/>
        </p:nvSpPr>
        <p:spPr>
          <a:xfrm>
            <a:off x="1251857" y="1428376"/>
            <a:ext cx="9427029" cy="3785652"/>
          </a:xfrm>
          <a:prstGeom prst="rect">
            <a:avLst/>
          </a:prstGeom>
        </p:spPr>
        <p:txBody>
          <a:bodyPr wrap="square">
            <a:spAutoFit/>
          </a:bodyPr>
          <a:lstStyle/>
          <a:p>
            <a:pPr marL="342900" indent="-342900">
              <a:buFont typeface="Arial" panose="020B0604020202020204" pitchFamily="34" charset="0"/>
              <a:buChar char="•"/>
              <a:defRPr/>
            </a:pPr>
            <a:r>
              <a:rPr lang="pl-PL" sz="2400" kern="0" dirty="0">
                <a:latin typeface="Calibri" panose="020F0502020204030204" pitchFamily="34" charset="0"/>
                <a:cs typeface="Calibri" panose="020F0502020204030204" pitchFamily="34" charset="0"/>
              </a:rPr>
              <a:t>statystycznych, proste lub złożone, na przykład porównujące dane statystyczne w różnych okresach lub pomiędzy różnymi jednostkami terytorialnymi, </a:t>
            </a:r>
          </a:p>
          <a:p>
            <a:pPr>
              <a:defRPr/>
            </a:pPr>
            <a:endParaRPr lang="pl-PL" sz="2400" kern="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pl-PL" sz="2400" kern="0" dirty="0">
                <a:latin typeface="Calibri" panose="020F0502020204030204" pitchFamily="34" charset="0"/>
                <a:cs typeface="Calibri" panose="020F0502020204030204" pitchFamily="34" charset="0"/>
              </a:rPr>
              <a:t>analizy innych danych zastanych, o ile odnoszą się one do większej liczby badanych zjawisk czy też osób, których dotyczą problemy</a:t>
            </a:r>
          </a:p>
          <a:p>
            <a:pPr>
              <a:defRPr/>
            </a:pPr>
            <a:endParaRPr lang="pl-PL" sz="2400" kern="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pl-PL" sz="2400" kern="0" dirty="0">
                <a:latin typeface="Calibri" panose="020F0502020204030204" pitchFamily="34" charset="0"/>
                <a:cs typeface="Calibri" panose="020F0502020204030204" pitchFamily="34" charset="0"/>
              </a:rPr>
              <a:t>nie mających charakteru liczbowego, na przykład artykułów prasowych, wypowiedzi medialnych czy badań lub analiz jakościowych,</a:t>
            </a:r>
          </a:p>
          <a:p>
            <a:pPr marL="342900" indent="-342900">
              <a:buFont typeface="Arial" panose="020B0604020202020204" pitchFamily="34" charset="0"/>
              <a:buChar char="•"/>
              <a:defRPr/>
            </a:pPr>
            <a:endParaRPr lang="pl-PL" sz="2400" kern="0" dirty="0">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D0D366AA-A4EF-4427-8F31-E58374E9DAB7}"/>
              </a:ext>
            </a:extLst>
          </p:cNvPr>
          <p:cNvSpPr/>
          <p:nvPr/>
        </p:nvSpPr>
        <p:spPr>
          <a:xfrm>
            <a:off x="902473" y="533791"/>
            <a:ext cx="4540384" cy="523220"/>
          </a:xfrm>
          <a:prstGeom prst="rect">
            <a:avLst/>
          </a:prstGeom>
        </p:spPr>
        <p:txBody>
          <a:bodyPr wrap="square">
            <a:spAutoFit/>
          </a:bodyPr>
          <a:lstStyle/>
          <a:p>
            <a:pPr lvl="1">
              <a:defRPr/>
            </a:pPr>
            <a:r>
              <a:rPr lang="pl-PL" sz="2800" b="1" kern="0" dirty="0">
                <a:solidFill>
                  <a:srgbClr val="0070C0"/>
                </a:solidFill>
                <a:latin typeface="Calibri" panose="020F0502020204030204" pitchFamily="34" charset="0"/>
                <a:cs typeface="Calibri" panose="020F0502020204030204" pitchFamily="34" charset="0"/>
              </a:rPr>
              <a:t>Analiza danych zastanych </a:t>
            </a:r>
          </a:p>
        </p:txBody>
      </p:sp>
    </p:spTree>
    <p:extLst>
      <p:ext uri="{BB962C8B-B14F-4D97-AF65-F5344CB8AC3E}">
        <p14:creationId xmlns:p14="http://schemas.microsoft.com/office/powerpoint/2010/main" val="141816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A85F677-8151-4B0B-9639-8CD640DC20A2}"/>
              </a:ext>
            </a:extLst>
          </p:cNvPr>
          <p:cNvSpPr/>
          <p:nvPr/>
        </p:nvSpPr>
        <p:spPr>
          <a:xfrm>
            <a:off x="429986" y="2117935"/>
            <a:ext cx="11332028" cy="1938992"/>
          </a:xfrm>
          <a:prstGeom prst="rect">
            <a:avLst/>
          </a:prstGeom>
        </p:spPr>
        <p:txBody>
          <a:bodyPr wrap="square">
            <a:spAutoFit/>
          </a:bodyPr>
          <a:lstStyle/>
          <a:p>
            <a:pPr>
              <a:defRPr/>
            </a:pPr>
            <a:r>
              <a:rPr lang="pl-PL" sz="2400" kern="0" dirty="0">
                <a:latin typeface="Calibri" panose="020F0502020204030204" pitchFamily="34" charset="0"/>
                <a:cs typeface="Calibri" panose="020F0502020204030204" pitchFamily="34" charset="0"/>
              </a:rPr>
              <a:t>czyli pogłębiona analiza przykładu jakiegoś zjawiska, na przykład analiza konkretnej placówki oświatowej lub placówek - pozwalająca lepiej zrozumieć mechanizmy jego/ich działania i świadczenia przez nie usług; studium przypadku z reguły łączy w sobie różne inne metody, na przykład analizę dokumentów zastanych i wywiady indywidualne i grupowe czy też obserwację.</a:t>
            </a:r>
          </a:p>
        </p:txBody>
      </p:sp>
      <p:sp>
        <p:nvSpPr>
          <p:cNvPr id="3" name="Prostokąt 2">
            <a:extLst>
              <a:ext uri="{FF2B5EF4-FFF2-40B4-BE49-F238E27FC236}">
                <a16:creationId xmlns:a16="http://schemas.microsoft.com/office/drawing/2014/main" id="{3BC99842-B888-4957-9D96-61732E85B822}"/>
              </a:ext>
            </a:extLst>
          </p:cNvPr>
          <p:cNvSpPr/>
          <p:nvPr/>
        </p:nvSpPr>
        <p:spPr>
          <a:xfrm>
            <a:off x="557401" y="784163"/>
            <a:ext cx="3581430" cy="584775"/>
          </a:xfrm>
          <a:prstGeom prst="rect">
            <a:avLst/>
          </a:prstGeom>
        </p:spPr>
        <p:txBody>
          <a:bodyPr wrap="none">
            <a:spAutoFit/>
          </a:bodyPr>
          <a:lstStyle/>
          <a:p>
            <a:pPr>
              <a:defRPr/>
            </a:pPr>
            <a:r>
              <a:rPr lang="pl-PL" sz="3200" b="1" kern="0" dirty="0">
                <a:solidFill>
                  <a:srgbClr val="0070C0"/>
                </a:solidFill>
                <a:latin typeface="Calibri" panose="020F0502020204030204" pitchFamily="34" charset="0"/>
                <a:cs typeface="Calibri" panose="020F0502020204030204" pitchFamily="34" charset="0"/>
              </a:rPr>
              <a:t>Studium przypadku </a:t>
            </a:r>
          </a:p>
        </p:txBody>
      </p:sp>
    </p:spTree>
    <p:extLst>
      <p:ext uri="{BB962C8B-B14F-4D97-AF65-F5344CB8AC3E}">
        <p14:creationId xmlns:p14="http://schemas.microsoft.com/office/powerpoint/2010/main" val="354054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6B00F1F5-6437-415F-A698-AA1B4DC63DDA}"/>
              </a:ext>
            </a:extLst>
          </p:cNvPr>
          <p:cNvSpPr txBox="1">
            <a:spLocks/>
          </p:cNvSpPr>
          <p:nvPr/>
        </p:nvSpPr>
        <p:spPr>
          <a:xfrm>
            <a:off x="816429" y="1301864"/>
            <a:ext cx="9658577" cy="2671422"/>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lvl="1" indent="0">
              <a:buNone/>
              <a:defRPr/>
            </a:pPr>
            <a:r>
              <a:rPr lang="pl-PL" kern="0" dirty="0"/>
              <a:t> </a:t>
            </a:r>
          </a:p>
          <a:p>
            <a:pPr>
              <a:defRPr/>
            </a:pPr>
            <a:r>
              <a:rPr lang="pl-PL" sz="2000" kern="0" dirty="0"/>
              <a:t>zbieranie opinii w jakichś kwestiach od większych grup ludzi, na przykład mieszkańców czy urzędników publicznych albo działaczy organizacji pozarządowych; </a:t>
            </a:r>
          </a:p>
          <a:p>
            <a:pPr>
              <a:defRPr/>
            </a:pPr>
            <a:r>
              <a:rPr lang="pl-PL" sz="2000" kern="0" dirty="0"/>
              <a:t>podstawowym narzędziem pozyskiwania opinii jest ankieta przeprowadzana bezpośrednio z osobami, których opinie chcemy poznać, telefoniczne, pocztowo lub za pośrednictwem e-maila albo też w formie ankiety wypełnianej on-line, </a:t>
            </a:r>
          </a:p>
          <a:p>
            <a:pPr>
              <a:defRPr/>
            </a:pPr>
            <a:endParaRPr lang="pl-PL" kern="0" dirty="0"/>
          </a:p>
        </p:txBody>
      </p:sp>
      <p:sp>
        <p:nvSpPr>
          <p:cNvPr id="3" name="Prostokąt 2">
            <a:extLst>
              <a:ext uri="{FF2B5EF4-FFF2-40B4-BE49-F238E27FC236}">
                <a16:creationId xmlns:a16="http://schemas.microsoft.com/office/drawing/2014/main" id="{B1D36C89-DFEF-41E4-BC50-8F90859D270E}"/>
              </a:ext>
            </a:extLst>
          </p:cNvPr>
          <p:cNvSpPr/>
          <p:nvPr/>
        </p:nvSpPr>
        <p:spPr>
          <a:xfrm>
            <a:off x="1182048" y="778644"/>
            <a:ext cx="1252266" cy="523220"/>
          </a:xfrm>
          <a:prstGeom prst="rect">
            <a:avLst/>
          </a:prstGeom>
        </p:spPr>
        <p:txBody>
          <a:bodyPr wrap="none">
            <a:spAutoFit/>
          </a:bodyPr>
          <a:lstStyle/>
          <a:p>
            <a:r>
              <a:rPr lang="pl-PL" sz="2800" b="1" kern="0" dirty="0">
                <a:solidFill>
                  <a:srgbClr val="0070C0"/>
                </a:solidFill>
                <a:latin typeface="Calibri" panose="020F0502020204030204" pitchFamily="34" charset="0"/>
                <a:cs typeface="Calibri" panose="020F0502020204030204" pitchFamily="34" charset="0"/>
              </a:rPr>
              <a:t>Sondaż</a:t>
            </a:r>
            <a:endParaRPr lang="pl-PL"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18530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12CCD92-F0A7-4DA6-8D75-2367BB6C4E18}"/>
              </a:ext>
            </a:extLst>
          </p:cNvPr>
          <p:cNvSpPr/>
          <p:nvPr/>
        </p:nvSpPr>
        <p:spPr>
          <a:xfrm>
            <a:off x="489857" y="551090"/>
            <a:ext cx="10657114" cy="5970865"/>
          </a:xfrm>
          <a:prstGeom prst="rect">
            <a:avLst/>
          </a:prstGeom>
        </p:spPr>
        <p:txBody>
          <a:bodyPr wrap="square">
            <a:spAutoFit/>
          </a:bodyPr>
          <a:lstStyle/>
          <a:p>
            <a:pPr>
              <a:defRPr/>
            </a:pPr>
            <a:r>
              <a:rPr lang="pl-PL" sz="2800" b="1" kern="0" dirty="0">
                <a:solidFill>
                  <a:srgbClr val="0070C0"/>
                </a:solidFill>
                <a:latin typeface="Calibri" panose="020F0502020204030204" pitchFamily="34" charset="0"/>
                <a:cs typeface="Calibri" panose="020F0502020204030204" pitchFamily="34" charset="0"/>
              </a:rPr>
              <a:t>Ankiety</a:t>
            </a:r>
          </a:p>
          <a:p>
            <a:pPr marL="285750" indent="-285750">
              <a:buFont typeface="Arial" panose="020B0604020202020204" pitchFamily="34" charset="0"/>
              <a:buChar char="•"/>
              <a:defRPr/>
            </a:pPr>
            <a:r>
              <a:rPr lang="pl-PL" sz="2000" kern="0" dirty="0">
                <a:latin typeface="Calibri" panose="020F0502020204030204" pitchFamily="34" charset="0"/>
                <a:cs typeface="Calibri" panose="020F0502020204030204" pitchFamily="34" charset="0"/>
              </a:rPr>
              <a:t>zbierając informacje na przykład od mieszkańców czy pracowników podmiotów zaspokajających potrzeby społeczne; </a:t>
            </a:r>
          </a:p>
          <a:p>
            <a:pPr marL="285750" indent="-285750">
              <a:buFont typeface="Arial" panose="020B0604020202020204" pitchFamily="34" charset="0"/>
              <a:buChar char="•"/>
              <a:defRPr/>
            </a:pPr>
            <a:r>
              <a:rPr lang="pl-PL" sz="2000" kern="0" dirty="0">
                <a:latin typeface="Calibri" panose="020F0502020204030204" pitchFamily="34" charset="0"/>
                <a:cs typeface="Calibri" panose="020F0502020204030204" pitchFamily="34" charset="0"/>
              </a:rPr>
              <a:t>ankiety mogą być wypełniane przez osoby udzielające informacji w wersji papierowej lub elektronicznej (za pośrednictwem e-maila lub on-line),</a:t>
            </a:r>
          </a:p>
          <a:p>
            <a:pPr marL="285750" indent="-285750">
              <a:buFont typeface="Arial" panose="020B0604020202020204" pitchFamily="34" charset="0"/>
              <a:buChar char="•"/>
              <a:defRPr/>
            </a:pPr>
            <a:r>
              <a:rPr lang="pl-PL" sz="2000" kern="0" dirty="0">
                <a:latin typeface="Calibri" panose="020F0502020204030204" pitchFamily="34" charset="0"/>
                <a:cs typeface="Calibri" panose="020F0502020204030204" pitchFamily="34" charset="0"/>
              </a:rPr>
              <a:t>powinna być krótka (jej wypełnienie nie powinno zajmować więcej niż  15 minut). </a:t>
            </a:r>
          </a:p>
          <a:p>
            <a:pPr>
              <a:defRPr/>
            </a:pPr>
            <a:endParaRPr lang="pl-PL" sz="2000" kern="0" dirty="0">
              <a:latin typeface="Calibri" panose="020F0502020204030204" pitchFamily="34" charset="0"/>
              <a:cs typeface="Calibri" panose="020F0502020204030204" pitchFamily="34" charset="0"/>
            </a:endParaRPr>
          </a:p>
          <a:p>
            <a:pPr>
              <a:defRPr/>
            </a:pPr>
            <a:endParaRPr lang="pl-PL" sz="2000" kern="0" dirty="0">
              <a:latin typeface="Calibri" panose="020F0502020204030204" pitchFamily="34" charset="0"/>
              <a:cs typeface="Calibri" panose="020F0502020204030204" pitchFamily="34" charset="0"/>
            </a:endParaRPr>
          </a:p>
          <a:p>
            <a:pPr>
              <a:defRPr/>
            </a:pPr>
            <a:r>
              <a:rPr lang="pl-PL" sz="2000" kern="0" dirty="0">
                <a:latin typeface="Calibri" panose="020F0502020204030204" pitchFamily="34" charset="0"/>
                <a:cs typeface="Calibri" panose="020F0502020204030204" pitchFamily="34" charset="0"/>
              </a:rPr>
              <a:t>Wskazówki:</a:t>
            </a:r>
          </a:p>
          <a:p>
            <a:pPr marL="285750" indent="-285750">
              <a:buFont typeface="Arial" panose="020B0604020202020204" pitchFamily="34" charset="0"/>
              <a:buChar char="•"/>
              <a:defRPr/>
            </a:pPr>
            <a:r>
              <a:rPr lang="pl-PL" sz="2000" kern="0" dirty="0">
                <a:latin typeface="Calibri" panose="020F0502020204030204" pitchFamily="34" charset="0"/>
                <a:cs typeface="Calibri" panose="020F0502020204030204" pitchFamily="34" charset="0"/>
              </a:rPr>
              <a:t>nie powinna zawierać wyłącznie pytań otwartych, bo to zniechęca pytanego. </a:t>
            </a:r>
          </a:p>
          <a:p>
            <a:pPr marL="285750" indent="-285750">
              <a:buFont typeface="Arial" panose="020B0604020202020204" pitchFamily="34" charset="0"/>
              <a:buChar char="•"/>
              <a:defRPr/>
            </a:pPr>
            <a:r>
              <a:rPr lang="pl-PL" sz="2000" kern="0" dirty="0">
                <a:latin typeface="Calibri" panose="020F0502020204030204" pitchFamily="34" charset="0"/>
                <a:cs typeface="Calibri" panose="020F0502020204030204" pitchFamily="34" charset="0"/>
              </a:rPr>
              <a:t>Na początku ankiety dobrze jest zawrzeć zwięzłe wyjaśnienie, kto ją przeprowadza i po co, oraz instrukcję wypełniania.</a:t>
            </a:r>
          </a:p>
          <a:p>
            <a:pPr marL="285750" indent="-285750">
              <a:buFont typeface="Arial" panose="020B0604020202020204" pitchFamily="34" charset="0"/>
              <a:buChar char="•"/>
              <a:defRPr/>
            </a:pPr>
            <a:r>
              <a:rPr lang="pl-PL" sz="2000" kern="0" dirty="0">
                <a:latin typeface="Calibri" panose="020F0502020204030204" pitchFamily="34" charset="0"/>
                <a:cs typeface="Calibri" panose="020F0502020204030204" pitchFamily="34" charset="0"/>
              </a:rPr>
              <a:t> Ankieta powinna być anonimowa, ponieważ to zachęca do szczerych odpowiedzi. Ale, żeby wiedzieć, do jakiej grupy klientów należy odpowiadający, trzeba w ankiecie na końcu umieścić tak zwaną metryczkę, a więc poprosić o podanie danych dotyczących odpowiadającego, takich, które będą miały znaczenie dla analizy, na przykład płeć, wiek (przedziały), posiadanie dzieci  itp. </a:t>
            </a:r>
          </a:p>
          <a:p>
            <a:pPr>
              <a:defRPr/>
            </a:pPr>
            <a:endParaRPr lang="pl-PL" kern="0" dirty="0">
              <a:latin typeface="Arial" charset="0"/>
              <a:cs typeface="Arial" charset="0"/>
            </a:endParaRPr>
          </a:p>
          <a:p>
            <a:pPr>
              <a:defRPr/>
            </a:pPr>
            <a:endParaRPr lang="pl-PL" kern="0" dirty="0">
              <a:latin typeface="Arial" charset="0"/>
              <a:cs typeface="Arial" charset="0"/>
            </a:endParaRPr>
          </a:p>
          <a:p>
            <a:pPr>
              <a:defRPr/>
            </a:pPr>
            <a:endParaRPr lang="pl-PL" kern="0" dirty="0">
              <a:latin typeface="Arial" charset="0"/>
              <a:cs typeface="Arial" charset="0"/>
            </a:endParaRPr>
          </a:p>
        </p:txBody>
      </p:sp>
    </p:spTree>
    <p:extLst>
      <p:ext uri="{BB962C8B-B14F-4D97-AF65-F5344CB8AC3E}">
        <p14:creationId xmlns:p14="http://schemas.microsoft.com/office/powerpoint/2010/main" val="162420951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rostokąt 1">
            <a:extLst>
              <a:ext uri="{FF2B5EF4-FFF2-40B4-BE49-F238E27FC236}">
                <a16:creationId xmlns:a16="http://schemas.microsoft.com/office/drawing/2014/main" id="{6762ECB2-0956-46C7-AF1D-B5F4D2E7D6D0}"/>
              </a:ext>
            </a:extLst>
          </p:cNvPr>
          <p:cNvSpPr>
            <a:spLocks noChangeArrowheads="1"/>
          </p:cNvSpPr>
          <p:nvPr/>
        </p:nvSpPr>
        <p:spPr bwMode="auto">
          <a:xfrm>
            <a:off x="809695" y="576332"/>
            <a:ext cx="214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pl-PL" b="1" dirty="0">
                <a:solidFill>
                  <a:srgbClr val="0070C0"/>
                </a:solidFill>
                <a:latin typeface="Calibri" panose="020F0502020204030204" pitchFamily="34" charset="0"/>
                <a:cs typeface="Calibri" panose="020F0502020204030204" pitchFamily="34" charset="0"/>
              </a:rPr>
              <a:t>Cel ogólny: </a:t>
            </a:r>
            <a:endParaRPr lang="pl-PL" altLang="pl-PL" dirty="0">
              <a:solidFill>
                <a:srgbClr val="0070C0"/>
              </a:solidFill>
              <a:latin typeface="Calibri" panose="020F0502020204030204" pitchFamily="34" charset="0"/>
              <a:cs typeface="Calibri" panose="020F0502020204030204" pitchFamily="34" charset="0"/>
            </a:endParaRPr>
          </a:p>
        </p:txBody>
      </p:sp>
      <p:sp>
        <p:nvSpPr>
          <p:cNvPr id="2" name="Prostokąt 1">
            <a:extLst>
              <a:ext uri="{FF2B5EF4-FFF2-40B4-BE49-F238E27FC236}">
                <a16:creationId xmlns:a16="http://schemas.microsoft.com/office/drawing/2014/main" id="{26DBA5FE-1B7C-4A68-A377-E5165B9B7056}"/>
              </a:ext>
            </a:extLst>
          </p:cNvPr>
          <p:cNvSpPr/>
          <p:nvPr/>
        </p:nvSpPr>
        <p:spPr>
          <a:xfrm>
            <a:off x="725556" y="1824335"/>
            <a:ext cx="10396329" cy="1384995"/>
          </a:xfrm>
          <a:prstGeom prst="rect">
            <a:avLst/>
          </a:prstGeom>
        </p:spPr>
        <p:txBody>
          <a:bodyPr wrap="square">
            <a:spAutoFit/>
          </a:bodyPr>
          <a:lstStyle/>
          <a:p>
            <a:pPr>
              <a:lnSpc>
                <a:spcPct val="150000"/>
              </a:lnSpc>
              <a:spcBef>
                <a:spcPts val="600"/>
              </a:spcBef>
              <a:spcAft>
                <a:spcPts val="600"/>
              </a:spcAft>
            </a:pPr>
            <a:r>
              <a:rPr lang="pl-PL" sz="2800" dirty="0">
                <a:latin typeface="Calibri" panose="020F0502020204030204" pitchFamily="34" charset="0"/>
                <a:ea typeface="Calibri" panose="020F0502020204030204" pitchFamily="34" charset="0"/>
                <a:cs typeface="Calibri" panose="020F0502020204030204" pitchFamily="34" charset="0"/>
              </a:rPr>
              <a:t>Rozwijanie umiejętności planowania i prowadzenia diagnozy stanu lokalnej oświaty</a:t>
            </a:r>
            <a:endParaRPr lang="pl-PL"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83942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1AAEAB94-FD00-4F1D-A29A-AD86644C6859}"/>
              </a:ext>
            </a:extLst>
          </p:cNvPr>
          <p:cNvSpPr txBox="1">
            <a:spLocks/>
          </p:cNvSpPr>
          <p:nvPr/>
        </p:nvSpPr>
        <p:spPr>
          <a:xfrm>
            <a:off x="463436" y="1426688"/>
            <a:ext cx="11576164" cy="1884135"/>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defRPr/>
            </a:pPr>
            <a:r>
              <a:rPr lang="pl-PL" sz="2400" kern="0" dirty="0">
                <a:latin typeface="Calibri" panose="020F0502020204030204" pitchFamily="34" charset="0"/>
                <a:cs typeface="Calibri" panose="020F0502020204030204" pitchFamily="34" charset="0"/>
              </a:rPr>
              <a:t>czyli rozmowa z osobami udzielającymi informacji, w przeciwieństwie do ankiety, którą wypełniają osoby pytane; informacje uzyskane w wywiadzie są zapisywane przez osobę go przeprowadzającą. </a:t>
            </a:r>
          </a:p>
          <a:p>
            <a:pPr>
              <a:defRPr/>
            </a:pPr>
            <a:endParaRPr lang="pl-PL" sz="2400" kern="0" dirty="0"/>
          </a:p>
        </p:txBody>
      </p:sp>
      <p:sp>
        <p:nvSpPr>
          <p:cNvPr id="4" name="Prostokąt 3">
            <a:extLst>
              <a:ext uri="{FF2B5EF4-FFF2-40B4-BE49-F238E27FC236}">
                <a16:creationId xmlns:a16="http://schemas.microsoft.com/office/drawing/2014/main" id="{5B8736B7-BE1E-4562-AC86-D4CEDF6867E0}"/>
              </a:ext>
            </a:extLst>
          </p:cNvPr>
          <p:cNvSpPr/>
          <p:nvPr/>
        </p:nvSpPr>
        <p:spPr>
          <a:xfrm>
            <a:off x="326570" y="3071338"/>
            <a:ext cx="11020993" cy="1938992"/>
          </a:xfrm>
          <a:prstGeom prst="rect">
            <a:avLst/>
          </a:prstGeom>
        </p:spPr>
        <p:txBody>
          <a:bodyPr wrap="square">
            <a:spAutoFit/>
          </a:bodyPr>
          <a:lstStyle/>
          <a:p>
            <a:pPr algn="just">
              <a:defRPr/>
            </a:pPr>
            <a:r>
              <a:rPr lang="pl-PL" sz="2400" b="1" kern="0" dirty="0">
                <a:latin typeface="Calibri" panose="020F0502020204030204" pitchFamily="34" charset="0"/>
                <a:cs typeface="Calibri" panose="020F0502020204030204" pitchFamily="34" charset="0"/>
              </a:rPr>
              <a:t>Wywiad indywidualny  </a:t>
            </a:r>
            <a:r>
              <a:rPr lang="pl-PL" sz="2400" kern="0" dirty="0">
                <a:latin typeface="Calibri" panose="020F0502020204030204" pitchFamily="34" charset="0"/>
                <a:cs typeface="Calibri" panose="020F0502020204030204" pitchFamily="34" charset="0"/>
              </a:rPr>
              <a:t>z osobą, która ma nam udzielić informacji i wyrazić opinię, na przykład z mieszkańcem, urzędnikiem czy liderem opinii; w przeciwieństwie do wywiadów ilościowych, wywiady jakościowe pozwalają na większą swobodę wypowiedzi osoby udzielającej wywiadu, stąd też wymagają z reguły dłuższego czasu na ich przeprowadzenie. </a:t>
            </a:r>
          </a:p>
        </p:txBody>
      </p:sp>
      <p:sp>
        <p:nvSpPr>
          <p:cNvPr id="5" name="Prostokąt 4">
            <a:extLst>
              <a:ext uri="{FF2B5EF4-FFF2-40B4-BE49-F238E27FC236}">
                <a16:creationId xmlns:a16="http://schemas.microsoft.com/office/drawing/2014/main" id="{ADDE9062-F3F3-4DA8-A73F-DB72568F409B}"/>
              </a:ext>
            </a:extLst>
          </p:cNvPr>
          <p:cNvSpPr/>
          <p:nvPr/>
        </p:nvSpPr>
        <p:spPr>
          <a:xfrm>
            <a:off x="587829" y="226359"/>
            <a:ext cx="6096000" cy="861774"/>
          </a:xfrm>
          <a:prstGeom prst="rect">
            <a:avLst/>
          </a:prstGeom>
        </p:spPr>
        <p:txBody>
          <a:bodyPr>
            <a:spAutoFit/>
          </a:bodyPr>
          <a:lstStyle/>
          <a:p>
            <a:pPr>
              <a:defRPr/>
            </a:pPr>
            <a:endParaRPr lang="pl-PL" kern="0" dirty="0"/>
          </a:p>
          <a:p>
            <a:pPr>
              <a:defRPr/>
            </a:pPr>
            <a:r>
              <a:rPr lang="pl-PL" sz="3200" b="1" kern="0" dirty="0">
                <a:solidFill>
                  <a:srgbClr val="0070C0"/>
                </a:solidFill>
                <a:latin typeface="Calibri" panose="020F0502020204030204" pitchFamily="34" charset="0"/>
                <a:cs typeface="Calibri" panose="020F0502020204030204" pitchFamily="34" charset="0"/>
              </a:rPr>
              <a:t>Wywiad</a:t>
            </a:r>
            <a:r>
              <a:rPr lang="pl-PL" sz="3200" kern="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0276997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118F8BA3-8A4D-42C5-8FA7-824C65B46679}"/>
              </a:ext>
            </a:extLst>
          </p:cNvPr>
          <p:cNvSpPr txBox="1">
            <a:spLocks/>
          </p:cNvSpPr>
          <p:nvPr/>
        </p:nvSpPr>
        <p:spPr>
          <a:xfrm>
            <a:off x="2008188" y="908051"/>
            <a:ext cx="8229600" cy="2765425"/>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defRPr/>
            </a:pPr>
            <a:endParaRPr lang="pl-PL" sz="2400" kern="0" dirty="0"/>
          </a:p>
          <a:p>
            <a:pPr>
              <a:defRPr/>
            </a:pPr>
            <a:endParaRPr lang="pl-PL" sz="2400" kern="0" dirty="0"/>
          </a:p>
        </p:txBody>
      </p:sp>
      <p:sp>
        <p:nvSpPr>
          <p:cNvPr id="3" name="Symbol zastępczy zawartości 2">
            <a:extLst>
              <a:ext uri="{FF2B5EF4-FFF2-40B4-BE49-F238E27FC236}">
                <a16:creationId xmlns:a16="http://schemas.microsoft.com/office/drawing/2014/main" id="{7D5B33F9-7C2C-4309-877D-89388D21ED54}"/>
              </a:ext>
            </a:extLst>
          </p:cNvPr>
          <p:cNvSpPr txBox="1">
            <a:spLocks/>
          </p:cNvSpPr>
          <p:nvPr/>
        </p:nvSpPr>
        <p:spPr>
          <a:xfrm>
            <a:off x="871736" y="1801018"/>
            <a:ext cx="10918371" cy="2189163"/>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just">
              <a:buNone/>
              <a:defRPr/>
            </a:pPr>
            <a:r>
              <a:rPr lang="pl-PL" sz="2400" kern="0" dirty="0">
                <a:latin typeface="Calibri" panose="020F0502020204030204" pitchFamily="34" charset="0"/>
                <a:cs typeface="Calibri" panose="020F0502020204030204" pitchFamily="34" charset="0"/>
              </a:rPr>
              <a:t>różnego rodzaju zjawisk społecznych, na przykład obserwacja świadczenia usług społecznych; obserwacja może mieć charakter zewnętrzny lub uczestniczący, kiedy obserwator jest jednocześnie uczestnikiem obserwowanych zjawisk.</a:t>
            </a:r>
          </a:p>
          <a:p>
            <a:pPr>
              <a:defRPr/>
            </a:pPr>
            <a:endParaRPr lang="pl-PL" sz="2400" kern="0" dirty="0"/>
          </a:p>
        </p:txBody>
      </p:sp>
      <p:sp>
        <p:nvSpPr>
          <p:cNvPr id="4" name="Prostokąt 3">
            <a:extLst>
              <a:ext uri="{FF2B5EF4-FFF2-40B4-BE49-F238E27FC236}">
                <a16:creationId xmlns:a16="http://schemas.microsoft.com/office/drawing/2014/main" id="{1A54EBCE-2E6B-4962-B895-F6737155A75D}"/>
              </a:ext>
            </a:extLst>
          </p:cNvPr>
          <p:cNvSpPr/>
          <p:nvPr/>
        </p:nvSpPr>
        <p:spPr>
          <a:xfrm>
            <a:off x="871736" y="239877"/>
            <a:ext cx="5899177" cy="584775"/>
          </a:xfrm>
          <a:prstGeom prst="rect">
            <a:avLst/>
          </a:prstGeom>
        </p:spPr>
        <p:txBody>
          <a:bodyPr wrap="square">
            <a:spAutoFit/>
          </a:bodyPr>
          <a:lstStyle/>
          <a:p>
            <a:r>
              <a:rPr lang="pl-PL" sz="3200" b="1" kern="0" dirty="0">
                <a:solidFill>
                  <a:srgbClr val="0070C0"/>
                </a:solidFill>
                <a:latin typeface="Calibri" panose="020F0502020204030204" pitchFamily="34" charset="0"/>
                <a:cs typeface="Calibri" panose="020F0502020204030204" pitchFamily="34" charset="0"/>
              </a:rPr>
              <a:t>Obserwacja</a:t>
            </a:r>
            <a:r>
              <a:rPr lang="pl-PL" kern="0" dirty="0"/>
              <a:t> </a:t>
            </a:r>
            <a:endParaRPr lang="pl-PL" dirty="0"/>
          </a:p>
        </p:txBody>
      </p:sp>
    </p:spTree>
    <p:extLst>
      <p:ext uri="{BB962C8B-B14F-4D97-AF65-F5344CB8AC3E}">
        <p14:creationId xmlns:p14="http://schemas.microsoft.com/office/powerpoint/2010/main" val="418632802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5F193CF3-AFEA-44B0-B364-E53F9DDB154A}"/>
              </a:ext>
            </a:extLst>
          </p:cNvPr>
          <p:cNvSpPr txBox="1">
            <a:spLocks/>
          </p:cNvSpPr>
          <p:nvPr/>
        </p:nvSpPr>
        <p:spPr>
          <a:xfrm>
            <a:off x="892628" y="1321028"/>
            <a:ext cx="9394371" cy="4060825"/>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defRPr/>
            </a:pPr>
            <a:r>
              <a:rPr lang="pl-PL" sz="2800" kern="0" dirty="0">
                <a:latin typeface="Calibri" panose="020F0502020204030204" pitchFamily="34" charset="0"/>
                <a:cs typeface="Calibri" panose="020F0502020204030204" pitchFamily="34" charset="0"/>
              </a:rPr>
              <a:t>czyli wspólne określenie przez uczestników spotkania mocnych i słabych stron oraz szans i zagrożeń dotyczących określonych zjawisk. </a:t>
            </a:r>
          </a:p>
          <a:p>
            <a:pPr marL="0" indent="0">
              <a:buNone/>
              <a:defRPr/>
            </a:pPr>
            <a:endParaRPr lang="pl-PL" sz="2400" kern="0" dirty="0"/>
          </a:p>
        </p:txBody>
      </p:sp>
      <p:sp>
        <p:nvSpPr>
          <p:cNvPr id="4" name="Prostokąt 3">
            <a:extLst>
              <a:ext uri="{FF2B5EF4-FFF2-40B4-BE49-F238E27FC236}">
                <a16:creationId xmlns:a16="http://schemas.microsoft.com/office/drawing/2014/main" id="{C4FF1229-35C7-4866-AE6A-90A56AF8AB31}"/>
              </a:ext>
            </a:extLst>
          </p:cNvPr>
          <p:cNvSpPr/>
          <p:nvPr/>
        </p:nvSpPr>
        <p:spPr>
          <a:xfrm>
            <a:off x="812686" y="392277"/>
            <a:ext cx="2266967" cy="523220"/>
          </a:xfrm>
          <a:prstGeom prst="rect">
            <a:avLst/>
          </a:prstGeom>
        </p:spPr>
        <p:txBody>
          <a:bodyPr wrap="none">
            <a:spAutoFit/>
          </a:bodyPr>
          <a:lstStyle/>
          <a:p>
            <a:r>
              <a:rPr lang="pl-PL" sz="2800" b="1" kern="0" dirty="0">
                <a:solidFill>
                  <a:srgbClr val="0070C0"/>
                </a:solidFill>
                <a:latin typeface="Calibri" panose="020F0502020204030204" pitchFamily="34" charset="0"/>
                <a:cs typeface="Calibri" panose="020F0502020204030204" pitchFamily="34" charset="0"/>
              </a:rPr>
              <a:t>Analiza SWOT</a:t>
            </a:r>
            <a:endParaRPr lang="pl-PL" sz="2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658506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C218290-0D13-4832-BA9D-841718123DFA}"/>
              </a:ext>
            </a:extLst>
          </p:cNvPr>
          <p:cNvSpPr/>
          <p:nvPr/>
        </p:nvSpPr>
        <p:spPr>
          <a:xfrm>
            <a:off x="805543" y="620714"/>
            <a:ext cx="9322707" cy="4647426"/>
          </a:xfrm>
          <a:prstGeom prst="rect">
            <a:avLst/>
          </a:prstGeom>
        </p:spPr>
        <p:txBody>
          <a:bodyPr wrap="square">
            <a:spAutoFit/>
          </a:bodyPr>
          <a:lstStyle/>
          <a:p>
            <a:pPr algn="ctr">
              <a:defRPr/>
            </a:pPr>
            <a:r>
              <a:rPr lang="pl-PL" sz="3200" b="1" dirty="0">
                <a:solidFill>
                  <a:srgbClr val="0070C0"/>
                </a:solidFill>
                <a:latin typeface="Calibri" panose="020F0502020204030204" pitchFamily="34" charset="0"/>
                <a:cs typeface="Calibri" panose="020F0502020204030204" pitchFamily="34" charset="0"/>
              </a:rPr>
              <a:t>WSKAŹNIKI OŚWIATOWE  </a:t>
            </a:r>
          </a:p>
          <a:p>
            <a:pPr>
              <a:defRPr/>
            </a:pPr>
            <a:endParaRPr lang="pl-PL" sz="2000" dirty="0">
              <a:latin typeface="Arial" charset="0"/>
              <a:cs typeface="Arial" charset="0"/>
            </a:endParaRPr>
          </a:p>
          <a:p>
            <a:pPr>
              <a:defRPr/>
            </a:pPr>
            <a:r>
              <a:rPr lang="pl-PL" sz="2800" dirty="0">
                <a:latin typeface="Calibri" panose="020F0502020204030204" pitchFamily="34" charset="0"/>
                <a:cs typeface="Calibri" panose="020F0502020204030204" pitchFamily="34" charset="0"/>
              </a:rPr>
              <a:t>Wskaźniki w odniesieniu do obszaru:</a:t>
            </a:r>
          </a:p>
          <a:p>
            <a:pPr>
              <a:defRPr/>
            </a:pPr>
            <a:endParaRPr lang="pl-PL" sz="2800" dirty="0">
              <a:latin typeface="Calibri" panose="020F0502020204030204" pitchFamily="34" charset="0"/>
              <a:cs typeface="Calibri" panose="020F0502020204030204" pitchFamily="34" charset="0"/>
            </a:endParaRPr>
          </a:p>
          <a:p>
            <a:pPr marL="457200" indent="-457200">
              <a:buAutoNum type="arabicParenR"/>
              <a:defRPr/>
            </a:pPr>
            <a:r>
              <a:rPr lang="pl-PL" sz="2800" dirty="0">
                <a:latin typeface="Calibri" panose="020F0502020204030204" pitchFamily="34" charset="0"/>
                <a:cs typeface="Calibri" panose="020F0502020204030204" pitchFamily="34" charset="0"/>
              </a:rPr>
              <a:t>Organizacji szkół</a:t>
            </a:r>
          </a:p>
          <a:p>
            <a:pPr marL="457200" indent="-457200">
              <a:buAutoNum type="arabicParenR"/>
              <a:defRPr/>
            </a:pPr>
            <a:r>
              <a:rPr lang="pl-PL" sz="2800" dirty="0">
                <a:latin typeface="Calibri" panose="020F0502020204030204" pitchFamily="34" charset="0"/>
                <a:cs typeface="Calibri" panose="020F0502020204030204" pitchFamily="34" charset="0"/>
              </a:rPr>
              <a:t>Procesu nauczania</a:t>
            </a:r>
          </a:p>
          <a:p>
            <a:pPr marL="457200" indent="-457200">
              <a:buAutoNum type="arabicParenR"/>
              <a:defRPr/>
            </a:pPr>
            <a:r>
              <a:rPr lang="pl-PL" sz="2800" dirty="0">
                <a:latin typeface="Calibri" panose="020F0502020204030204" pitchFamily="34" charset="0"/>
                <a:cs typeface="Calibri" panose="020F0502020204030204" pitchFamily="34" charset="0"/>
              </a:rPr>
              <a:t>Kadry </a:t>
            </a:r>
          </a:p>
          <a:p>
            <a:pPr marL="457200" indent="-457200">
              <a:buAutoNum type="arabicParenR"/>
              <a:defRPr/>
            </a:pPr>
            <a:r>
              <a:rPr lang="pl-PL" sz="2800" dirty="0">
                <a:latin typeface="Calibri" panose="020F0502020204030204" pitchFamily="34" charset="0"/>
                <a:cs typeface="Calibri" panose="020F0502020204030204" pitchFamily="34" charset="0"/>
              </a:rPr>
              <a:t>Finansowania oświaty </a:t>
            </a:r>
          </a:p>
          <a:p>
            <a:pPr>
              <a:defRPr/>
            </a:pPr>
            <a:endParaRPr lang="pl-PL" sz="3600" dirty="0">
              <a:latin typeface="Calibri" panose="020F0502020204030204" pitchFamily="34" charset="0"/>
              <a:cs typeface="Calibri" panose="020F0502020204030204" pitchFamily="34" charset="0"/>
            </a:endParaRPr>
          </a:p>
          <a:p>
            <a:pPr>
              <a:defRPr/>
            </a:pPr>
            <a:endParaRPr lang="pl-PL" sz="2000" dirty="0">
              <a:latin typeface="Arial" charset="0"/>
              <a:cs typeface="Arial" charset="0"/>
            </a:endParaRPr>
          </a:p>
          <a:p>
            <a:pPr>
              <a:defRPr/>
            </a:pPr>
            <a:endParaRPr lang="pl-PL" sz="2000" dirty="0">
              <a:latin typeface="Arial" charset="0"/>
              <a:cs typeface="Arial" charset="0"/>
            </a:endParaRPr>
          </a:p>
        </p:txBody>
      </p:sp>
    </p:spTree>
    <p:extLst>
      <p:ext uri="{BB962C8B-B14F-4D97-AF65-F5344CB8AC3E}">
        <p14:creationId xmlns:p14="http://schemas.microsoft.com/office/powerpoint/2010/main" val="378748664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18C72103-93CC-4075-9143-478CF6940C42}"/>
              </a:ext>
            </a:extLst>
          </p:cNvPr>
          <p:cNvGrpSpPr>
            <a:grpSpLocks/>
          </p:cNvGrpSpPr>
          <p:nvPr/>
        </p:nvGrpSpPr>
        <p:grpSpPr bwMode="auto">
          <a:xfrm>
            <a:off x="730090" y="594548"/>
            <a:ext cx="10731820" cy="4720019"/>
            <a:chOff x="1215" y="4488"/>
            <a:chExt cx="13580" cy="8591"/>
          </a:xfrm>
        </p:grpSpPr>
        <p:sp>
          <p:nvSpPr>
            <p:cNvPr id="10" name="Text Box 10">
              <a:extLst>
                <a:ext uri="{FF2B5EF4-FFF2-40B4-BE49-F238E27FC236}">
                  <a16:creationId xmlns:a16="http://schemas.microsoft.com/office/drawing/2014/main" id="{B8F6C270-9DC5-49A6-BDE9-837DE8C9A1EE}"/>
                </a:ext>
              </a:extLst>
            </p:cNvPr>
            <p:cNvSpPr txBox="1">
              <a:spLocks noChangeArrowheads="1"/>
            </p:cNvSpPr>
            <p:nvPr/>
          </p:nvSpPr>
          <p:spPr bwMode="auto">
            <a:xfrm>
              <a:off x="1215" y="5055"/>
              <a:ext cx="2609" cy="24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7</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2400" b="1" dirty="0">
                  <a:effectLst/>
                  <a:latin typeface="Calibri" panose="020F0502020204030204" pitchFamily="34" charset="0"/>
                  <a:ea typeface="Calibri" panose="020F0502020204030204" pitchFamily="34" charset="0"/>
                  <a:cs typeface="Times New Roman" panose="02020603050405020304" pitchFamily="18" charset="0"/>
                </a:rPr>
                <a:t>Zebranie</a:t>
              </a:r>
            </a:p>
            <a:p>
              <a:pPr algn="ctr">
                <a:lnSpc>
                  <a:spcPct val="107000"/>
                </a:lnSpc>
                <a:spcAft>
                  <a:spcPts val="0"/>
                </a:spcAft>
              </a:pPr>
              <a:r>
                <a:rPr lang="pl-PL" sz="2400" b="1" dirty="0">
                  <a:effectLst/>
                  <a:latin typeface="Calibri" panose="020F0502020204030204" pitchFamily="34" charset="0"/>
                  <a:ea typeface="Calibri" panose="020F0502020204030204" pitchFamily="34" charset="0"/>
                  <a:cs typeface="Times New Roman" panose="02020603050405020304" pitchFamily="18" charset="0"/>
                </a:rPr>
                <a:t>danych.</a:t>
              </a:r>
            </a:p>
            <a:p>
              <a:pPr algn="ctr">
                <a:lnSpc>
                  <a:spcPct val="107000"/>
                </a:lnSpc>
                <a:spcAft>
                  <a:spcPts val="0"/>
                </a:spcAft>
              </a:pPr>
              <a:r>
                <a:rPr lang="pl-PL" sz="24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11">
              <a:extLst>
                <a:ext uri="{FF2B5EF4-FFF2-40B4-BE49-F238E27FC236}">
                  <a16:creationId xmlns:a16="http://schemas.microsoft.com/office/drawing/2014/main" id="{880B0FCA-F26D-449A-82F8-526C7FAAA670}"/>
                </a:ext>
              </a:extLst>
            </p:cNvPr>
            <p:cNvSpPr txBox="1">
              <a:spLocks noChangeArrowheads="1"/>
            </p:cNvSpPr>
            <p:nvPr/>
          </p:nvSpPr>
          <p:spPr bwMode="auto">
            <a:xfrm>
              <a:off x="2599" y="8103"/>
              <a:ext cx="2784" cy="30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8</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Techniczne</a:t>
              </a: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opracowanie</a:t>
              </a: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danych.</a:t>
              </a:r>
            </a:p>
            <a:p>
              <a:pPr algn="ct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12">
              <a:extLst>
                <a:ext uri="{FF2B5EF4-FFF2-40B4-BE49-F238E27FC236}">
                  <a16:creationId xmlns:a16="http://schemas.microsoft.com/office/drawing/2014/main" id="{034F754C-4524-4C5B-9D18-C3456886294A}"/>
                </a:ext>
              </a:extLst>
            </p:cNvPr>
            <p:cNvSpPr txBox="1">
              <a:spLocks noChangeArrowheads="1"/>
            </p:cNvSpPr>
            <p:nvPr/>
          </p:nvSpPr>
          <p:spPr bwMode="auto">
            <a:xfrm>
              <a:off x="5639" y="10818"/>
              <a:ext cx="2078" cy="22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9</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r>
                <a:rPr lang="pl-PL" sz="2000" b="1" dirty="0">
                  <a:effectLst/>
                  <a:latin typeface="Calibri" panose="020F0502020204030204" pitchFamily="34" charset="0"/>
                  <a:ea typeface="Calibri" panose="020F0502020204030204" pitchFamily="34" charset="0"/>
                  <a:cs typeface="Times New Roman" panose="02020603050405020304" pitchFamily="18" charset="0"/>
                </a:rPr>
                <a:t>Analiza danych</a:t>
              </a:r>
            </a:p>
          </p:txBody>
        </p:sp>
        <p:sp>
          <p:nvSpPr>
            <p:cNvPr id="13" name="Text Box 13">
              <a:extLst>
                <a:ext uri="{FF2B5EF4-FFF2-40B4-BE49-F238E27FC236}">
                  <a16:creationId xmlns:a16="http://schemas.microsoft.com/office/drawing/2014/main" id="{B090D100-A424-411A-8446-7F0D6E651F9E}"/>
                </a:ext>
              </a:extLst>
            </p:cNvPr>
            <p:cNvSpPr txBox="1">
              <a:spLocks noChangeArrowheads="1"/>
            </p:cNvSpPr>
            <p:nvPr/>
          </p:nvSpPr>
          <p:spPr bwMode="auto">
            <a:xfrm>
              <a:off x="8915" y="9854"/>
              <a:ext cx="2348" cy="2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10</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Dyskusja na</a:t>
              </a: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temat danych</a:t>
              </a: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14">
              <a:extLst>
                <a:ext uri="{FF2B5EF4-FFF2-40B4-BE49-F238E27FC236}">
                  <a16:creationId xmlns:a16="http://schemas.microsoft.com/office/drawing/2014/main" id="{7326010C-86F8-46C3-80D7-41B985B8BDDE}"/>
                </a:ext>
              </a:extLst>
            </p:cNvPr>
            <p:cNvSpPr txBox="1">
              <a:spLocks noChangeArrowheads="1"/>
            </p:cNvSpPr>
            <p:nvPr/>
          </p:nvSpPr>
          <p:spPr bwMode="auto">
            <a:xfrm>
              <a:off x="12186" y="7900"/>
              <a:ext cx="2609" cy="32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11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Wnioski (mocne strony/ obszary do rozwoju)</a:t>
              </a:r>
            </a:p>
            <a:p>
              <a:pPr>
                <a:lnSpc>
                  <a:spcPct val="107000"/>
                </a:lnSpc>
                <a:spcAft>
                  <a:spcPts val="800"/>
                </a:spcAft>
              </a:pPr>
              <a:r>
                <a:rPr lang="pl-PL" sz="2000" b="1"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6" name="Line 16">
              <a:extLst>
                <a:ext uri="{FF2B5EF4-FFF2-40B4-BE49-F238E27FC236}">
                  <a16:creationId xmlns:a16="http://schemas.microsoft.com/office/drawing/2014/main" id="{F902E9A7-ACA6-4CDE-A918-A3954E25B1DE}"/>
                </a:ext>
              </a:extLst>
            </p:cNvPr>
            <p:cNvCxnSpPr>
              <a:cxnSpLocks noChangeShapeType="1"/>
            </p:cNvCxnSpPr>
            <p:nvPr/>
          </p:nvCxnSpPr>
          <p:spPr bwMode="auto">
            <a:xfrm flipV="1">
              <a:off x="7717" y="4488"/>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43246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D33A452-F77D-4C84-BC67-FE3DFCABE9A0}"/>
              </a:ext>
            </a:extLst>
          </p:cNvPr>
          <p:cNvSpPr txBox="1">
            <a:spLocks/>
          </p:cNvSpPr>
          <p:nvPr/>
        </p:nvSpPr>
        <p:spPr>
          <a:xfrm>
            <a:off x="881743" y="1775732"/>
            <a:ext cx="10058400" cy="4205288"/>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20000"/>
              </a:lnSpc>
              <a:spcBef>
                <a:spcPts val="600"/>
              </a:spcBef>
              <a:defRPr/>
            </a:pPr>
            <a:r>
              <a:rPr lang="pl-PL" sz="2600" kern="0" dirty="0"/>
              <a:t>W zależności od zakresu, skali i metod przeprowadzania diagnozy mogą to zrobić partnerzy zaangażowani w jej realizację bądź podmioty zewnętrzne. </a:t>
            </a:r>
          </a:p>
          <a:p>
            <a:pPr algn="just">
              <a:lnSpc>
                <a:spcPct val="120000"/>
              </a:lnSpc>
              <a:spcBef>
                <a:spcPts val="600"/>
              </a:spcBef>
              <a:defRPr/>
            </a:pPr>
            <a:r>
              <a:rPr lang="pl-PL" sz="2600" kern="0" dirty="0"/>
              <a:t>Wyniki diagnozy powinny być opracowane w formie raportu, który w sposób graficzny i opisowy prezentowałby jej koncepcję, metody pozyskiwania danych, przebieg diagnozy i jej wyniki.</a:t>
            </a:r>
          </a:p>
          <a:p>
            <a:pPr marL="0" indent="0">
              <a:buNone/>
              <a:defRPr/>
            </a:pPr>
            <a:endParaRPr lang="pl-PL" kern="0" dirty="0"/>
          </a:p>
        </p:txBody>
      </p:sp>
      <p:sp>
        <p:nvSpPr>
          <p:cNvPr id="2" name="Prostokąt 1">
            <a:extLst>
              <a:ext uri="{FF2B5EF4-FFF2-40B4-BE49-F238E27FC236}">
                <a16:creationId xmlns:a16="http://schemas.microsoft.com/office/drawing/2014/main" id="{0ADAF8B5-D22F-47AC-BD5C-EA087D69A6DD}"/>
              </a:ext>
            </a:extLst>
          </p:cNvPr>
          <p:cNvSpPr/>
          <p:nvPr/>
        </p:nvSpPr>
        <p:spPr>
          <a:xfrm>
            <a:off x="304801" y="240367"/>
            <a:ext cx="8109856" cy="1421928"/>
          </a:xfrm>
          <a:prstGeom prst="rect">
            <a:avLst/>
          </a:prstGeom>
        </p:spPr>
        <p:txBody>
          <a:bodyPr wrap="square">
            <a:spAutoFit/>
          </a:bodyPr>
          <a:lstStyle/>
          <a:p>
            <a:pPr>
              <a:lnSpc>
                <a:spcPct val="120000"/>
              </a:lnSpc>
              <a:spcBef>
                <a:spcPts val="600"/>
              </a:spcBef>
              <a:defRPr/>
            </a:pPr>
            <a:r>
              <a:rPr lang="pl-PL" sz="2400" b="1" kern="0" dirty="0">
                <a:solidFill>
                  <a:srgbClr val="0070C0"/>
                </a:solidFill>
              </a:rPr>
              <a:t>Uporządkowanie i analiza danych zebranych w toku przeprowadzonych prac oraz opracowanie wyników diagnozy. </a:t>
            </a:r>
          </a:p>
        </p:txBody>
      </p:sp>
    </p:spTree>
    <p:extLst>
      <p:ext uri="{BB962C8B-B14F-4D97-AF65-F5344CB8AC3E}">
        <p14:creationId xmlns:p14="http://schemas.microsoft.com/office/powerpoint/2010/main" val="340750196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75CBF5-ABA5-4DBC-8B9F-CACEA866573C}"/>
              </a:ext>
            </a:extLst>
          </p:cNvPr>
          <p:cNvSpPr txBox="1">
            <a:spLocks/>
          </p:cNvSpPr>
          <p:nvPr/>
        </p:nvSpPr>
        <p:spPr>
          <a:xfrm>
            <a:off x="1273629" y="274638"/>
            <a:ext cx="3276600" cy="777875"/>
          </a:xfrm>
          <a:prstGeom prst="rect">
            <a:avLst/>
          </a:prstGeom>
        </p:spPr>
        <p:txBody>
          <a:bodyPr>
            <a:normAutofit fontScale="32500" lnSpcReduction="2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br>
              <a:rPr lang="pl-PL" kern="0" dirty="0"/>
            </a:br>
            <a:r>
              <a:rPr lang="pl-PL" sz="11100" b="1" kern="0" dirty="0">
                <a:solidFill>
                  <a:srgbClr val="0070C0"/>
                </a:solidFill>
                <a:latin typeface="Calibri" panose="020F0502020204030204" pitchFamily="34" charset="0"/>
                <a:cs typeface="Calibri" panose="020F0502020204030204" pitchFamily="34" charset="0"/>
              </a:rPr>
              <a:t>Raport</a:t>
            </a:r>
          </a:p>
        </p:txBody>
      </p:sp>
      <p:sp>
        <p:nvSpPr>
          <p:cNvPr id="3" name="Symbol zastępczy zawartości 2">
            <a:extLst>
              <a:ext uri="{FF2B5EF4-FFF2-40B4-BE49-F238E27FC236}">
                <a16:creationId xmlns:a16="http://schemas.microsoft.com/office/drawing/2014/main" id="{ED85E871-08F6-42C9-8C59-E34A12E6EFD1}"/>
              </a:ext>
            </a:extLst>
          </p:cNvPr>
          <p:cNvSpPr txBox="1">
            <a:spLocks/>
          </p:cNvSpPr>
          <p:nvPr/>
        </p:nvSpPr>
        <p:spPr>
          <a:xfrm>
            <a:off x="957942" y="1052513"/>
            <a:ext cx="10711543" cy="3700462"/>
          </a:xfrm>
          <a:prstGeom prst="rect">
            <a:avLst/>
          </a:prstGeom>
        </p:spPr>
        <p:txBody>
          <a:bodyPr>
            <a:normAutofit fontScale="775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10000"/>
              </a:lnSpc>
              <a:defRPr/>
            </a:pPr>
            <a:r>
              <a:rPr lang="pl-PL" sz="3300" kern="0" dirty="0"/>
              <a:t>Raport powinien uwzględniać notę mówiącą o metodologii badania oraz kto, kiedy i w jaki sposób udzielił informacji.</a:t>
            </a:r>
          </a:p>
          <a:p>
            <a:pPr marL="0" indent="0">
              <a:lnSpc>
                <a:spcPct val="110000"/>
              </a:lnSpc>
              <a:buNone/>
              <a:defRPr/>
            </a:pPr>
            <a:endParaRPr lang="pl-PL" sz="3300" kern="0" dirty="0"/>
          </a:p>
          <a:p>
            <a:pPr>
              <a:lnSpc>
                <a:spcPct val="110000"/>
              </a:lnSpc>
              <a:defRPr/>
            </a:pPr>
            <a:r>
              <a:rPr lang="pl-PL" sz="3300" kern="0" dirty="0"/>
              <a:t>Raport powinien być  napisany językiem zwięzłym i prostym, zrozumiałym dla szerszej publiczności. </a:t>
            </a:r>
          </a:p>
          <a:p>
            <a:pPr marL="0" indent="0">
              <a:lnSpc>
                <a:spcPct val="110000"/>
              </a:lnSpc>
              <a:buNone/>
              <a:defRPr/>
            </a:pPr>
            <a:endParaRPr lang="pl-PL" sz="3300" kern="0" dirty="0"/>
          </a:p>
          <a:p>
            <a:pPr>
              <a:lnSpc>
                <a:spcPct val="110000"/>
              </a:lnSpc>
              <a:defRPr/>
            </a:pPr>
            <a:r>
              <a:rPr lang="pl-PL" sz="3300" kern="0" dirty="0"/>
              <a:t>Ważne jest również, aby raporty z diagnozy  i monitoringu były przedmiotem dyskusji  z mieszkańcami i innymi podmiotami działającymi na ich rzecz</a:t>
            </a:r>
            <a:r>
              <a:rPr lang="pl-PL" kern="0" dirty="0"/>
              <a:t>. </a:t>
            </a:r>
          </a:p>
        </p:txBody>
      </p:sp>
    </p:spTree>
    <p:extLst>
      <p:ext uri="{BB962C8B-B14F-4D97-AF65-F5344CB8AC3E}">
        <p14:creationId xmlns:p14="http://schemas.microsoft.com/office/powerpoint/2010/main" val="248060292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39E2F17-8116-4890-B168-EA1B711447C2}"/>
              </a:ext>
            </a:extLst>
          </p:cNvPr>
          <p:cNvSpPr/>
          <p:nvPr/>
        </p:nvSpPr>
        <p:spPr>
          <a:xfrm>
            <a:off x="1458144" y="718848"/>
            <a:ext cx="7853432" cy="646331"/>
          </a:xfrm>
          <a:prstGeom prst="rect">
            <a:avLst/>
          </a:prstGeom>
        </p:spPr>
        <p:txBody>
          <a:bodyPr wrap="none">
            <a:spAutoFit/>
          </a:bodyPr>
          <a:lstStyle/>
          <a:p>
            <a:pPr>
              <a:defRPr/>
            </a:pPr>
            <a:r>
              <a:rPr lang="pl-PL" sz="3600" b="1" kern="0" dirty="0">
                <a:solidFill>
                  <a:srgbClr val="0070C0"/>
                </a:solidFill>
                <a:latin typeface="Calibri" panose="020F0502020204030204" pitchFamily="34" charset="0"/>
                <a:cs typeface="Calibri" panose="020F0502020204030204" pitchFamily="34" charset="0"/>
              </a:rPr>
              <a:t>Czynniki wpływające na rozwój oświaty </a:t>
            </a:r>
          </a:p>
        </p:txBody>
      </p:sp>
      <p:pic>
        <p:nvPicPr>
          <p:cNvPr id="116738" name="Picture 2" descr="Znalezione obrazy dla zapytania znak zapytania">
            <a:extLst>
              <a:ext uri="{FF2B5EF4-FFF2-40B4-BE49-F238E27FC236}">
                <a16:creationId xmlns:a16="http://schemas.microsoft.com/office/drawing/2014/main" id="{92CC05C3-5F51-4358-AD8A-CFA53FC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557" y="1524000"/>
            <a:ext cx="2819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1">
            <a:extLst>
              <a:ext uri="{FF2B5EF4-FFF2-40B4-BE49-F238E27FC236}">
                <a16:creationId xmlns:a16="http://schemas.microsoft.com/office/drawing/2014/main" id="{28152A5A-1613-42D3-97A1-76AE98497D3B}"/>
              </a:ext>
            </a:extLst>
          </p:cNvPr>
          <p:cNvSpPr txBox="1">
            <a:spLocks/>
          </p:cNvSpPr>
          <p:nvPr/>
        </p:nvSpPr>
        <p:spPr>
          <a:xfrm>
            <a:off x="220717" y="247431"/>
            <a:ext cx="7609490" cy="603907"/>
          </a:xfrm>
          <a:prstGeom prst="rect">
            <a:avLst/>
          </a:prstGeom>
        </p:spPr>
        <p:txBody>
          <a:bodyPr>
            <a:normAutofit fontScale="30000" lnSpcReduction="2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r>
              <a:rPr lang="pl-PL" sz="5300" b="1" kern="0" dirty="0">
                <a:solidFill>
                  <a:srgbClr val="0070C0"/>
                </a:solidFill>
                <a:latin typeface="Calibri" panose="020F0502020204030204" pitchFamily="34" charset="0"/>
                <a:cs typeface="Calibri" panose="020F0502020204030204" pitchFamily="34" charset="0"/>
              </a:rPr>
              <a:t>Zadanie fakultatywne: </a:t>
            </a:r>
            <a:r>
              <a:rPr lang="pl-PL" sz="5300" b="1" dirty="0">
                <a:solidFill>
                  <a:srgbClr val="0070C0"/>
                </a:solidFill>
                <a:latin typeface="Calibri" panose="020F0502020204030204" pitchFamily="34" charset="0"/>
                <a:cs typeface="Calibri" panose="020F0502020204030204" pitchFamily="34" charset="0"/>
              </a:rPr>
              <a:t>Czynniki wpływające na rozwój oświaty w JST </a:t>
            </a:r>
          </a:p>
          <a:p>
            <a:pPr>
              <a:defRPr/>
            </a:pPr>
            <a:r>
              <a:rPr lang="pl-PL" sz="2500" kern="0" dirty="0">
                <a:solidFill>
                  <a:srgbClr val="0070C0"/>
                </a:solidFill>
                <a:latin typeface="Calibri" panose="020F0502020204030204" pitchFamily="34" charset="0"/>
                <a:cs typeface="Calibri" panose="020F0502020204030204" pitchFamily="34" charset="0"/>
              </a:rPr>
              <a:t>  </a:t>
            </a:r>
            <a:br>
              <a:rPr lang="pl-PL" kern="0" dirty="0"/>
            </a:br>
            <a:endParaRPr lang="pl-PL" kern="0" dirty="0"/>
          </a:p>
        </p:txBody>
      </p:sp>
    </p:spTree>
    <p:extLst>
      <p:ext uri="{BB962C8B-B14F-4D97-AF65-F5344CB8AC3E}">
        <p14:creationId xmlns:p14="http://schemas.microsoft.com/office/powerpoint/2010/main" val="3056928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D3F2CB0B-66AF-4AB3-A08F-7E8E735B780B}"/>
              </a:ext>
            </a:extLst>
          </p:cNvPr>
          <p:cNvSpPr txBox="1">
            <a:spLocks/>
          </p:cNvSpPr>
          <p:nvPr/>
        </p:nvSpPr>
        <p:spPr>
          <a:xfrm>
            <a:off x="1545771" y="1415642"/>
            <a:ext cx="10016458" cy="360267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defRPr/>
            </a:pPr>
            <a:r>
              <a:rPr lang="pl-PL" sz="2800" b="1" kern="0" dirty="0">
                <a:solidFill>
                  <a:srgbClr val="0070C0"/>
                </a:solidFill>
                <a:latin typeface="Calibri" panose="020F0502020204030204" pitchFamily="34" charset="0"/>
                <a:cs typeface="Calibri" panose="020F0502020204030204" pitchFamily="34" charset="0"/>
              </a:rPr>
              <a:t>Czynniki wpływające na rozwój oświaty w zakresie:</a:t>
            </a:r>
          </a:p>
          <a:p>
            <a:pPr>
              <a:defRPr/>
            </a:pPr>
            <a:r>
              <a:rPr lang="pl-PL" sz="2800" kern="0" dirty="0">
                <a:latin typeface="Calibri" panose="020F0502020204030204" pitchFamily="34" charset="0"/>
                <a:cs typeface="Calibri" panose="020F0502020204030204" pitchFamily="34" charset="0"/>
              </a:rPr>
              <a:t>zasobów ludzkich</a:t>
            </a:r>
          </a:p>
          <a:p>
            <a:pPr>
              <a:defRPr/>
            </a:pPr>
            <a:r>
              <a:rPr lang="pl-PL" sz="2800" kern="0" dirty="0">
                <a:latin typeface="Calibri" panose="020F0502020204030204" pitchFamily="34" charset="0"/>
                <a:cs typeface="Calibri" panose="020F0502020204030204" pitchFamily="34" charset="0"/>
              </a:rPr>
              <a:t>wiedzy</a:t>
            </a:r>
          </a:p>
          <a:p>
            <a:pPr>
              <a:defRPr/>
            </a:pPr>
            <a:r>
              <a:rPr lang="pl-PL" sz="2800" kern="0" dirty="0">
                <a:latin typeface="Calibri" panose="020F0502020204030204" pitchFamily="34" charset="0"/>
                <a:cs typeface="Calibri" panose="020F0502020204030204" pitchFamily="34" charset="0"/>
              </a:rPr>
              <a:t>instytucji</a:t>
            </a:r>
          </a:p>
          <a:p>
            <a:pPr>
              <a:defRPr/>
            </a:pPr>
            <a:r>
              <a:rPr lang="pl-PL" sz="2800" kern="0" dirty="0">
                <a:latin typeface="Calibri" panose="020F0502020204030204" pitchFamily="34" charset="0"/>
                <a:cs typeface="Calibri" panose="020F0502020204030204" pitchFamily="34" charset="0"/>
              </a:rPr>
              <a:t>finansów</a:t>
            </a:r>
          </a:p>
          <a:p>
            <a:pPr marL="0" indent="0">
              <a:buNone/>
              <a:defRPr/>
            </a:pPr>
            <a:endParaRPr lang="pl-PL" sz="4000" kern="0" dirty="0"/>
          </a:p>
        </p:txBody>
      </p:sp>
      <p:sp>
        <p:nvSpPr>
          <p:cNvPr id="4" name="Tytuł 1">
            <a:extLst>
              <a:ext uri="{FF2B5EF4-FFF2-40B4-BE49-F238E27FC236}">
                <a16:creationId xmlns:a16="http://schemas.microsoft.com/office/drawing/2014/main" id="{EB5318FF-1B34-4E0A-AACB-E8E75415893D}"/>
              </a:ext>
            </a:extLst>
          </p:cNvPr>
          <p:cNvSpPr txBox="1">
            <a:spLocks/>
          </p:cNvSpPr>
          <p:nvPr/>
        </p:nvSpPr>
        <p:spPr>
          <a:xfrm>
            <a:off x="220717" y="247431"/>
            <a:ext cx="7609490" cy="603907"/>
          </a:xfrm>
          <a:prstGeom prst="rect">
            <a:avLst/>
          </a:prstGeom>
        </p:spPr>
        <p:txBody>
          <a:bodyPr>
            <a:normAutofit fontScale="30000" lnSpcReduction="2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r>
              <a:rPr lang="pl-PL" sz="5300" b="1" kern="0" dirty="0">
                <a:solidFill>
                  <a:srgbClr val="0070C0"/>
                </a:solidFill>
                <a:latin typeface="Calibri" panose="020F0502020204030204" pitchFamily="34" charset="0"/>
                <a:cs typeface="Calibri" panose="020F0502020204030204" pitchFamily="34" charset="0"/>
              </a:rPr>
              <a:t>Zadanie fakultatywne: </a:t>
            </a:r>
            <a:r>
              <a:rPr lang="pl-PL" sz="5300" b="1" dirty="0">
                <a:solidFill>
                  <a:srgbClr val="0070C0"/>
                </a:solidFill>
                <a:latin typeface="Calibri" panose="020F0502020204030204" pitchFamily="34" charset="0"/>
                <a:cs typeface="Calibri" panose="020F0502020204030204" pitchFamily="34" charset="0"/>
              </a:rPr>
              <a:t>Czynniki wpływające na rozwój oświaty w JST </a:t>
            </a:r>
          </a:p>
          <a:p>
            <a:pPr>
              <a:defRPr/>
            </a:pPr>
            <a:r>
              <a:rPr lang="pl-PL" sz="2500" kern="0" dirty="0">
                <a:solidFill>
                  <a:srgbClr val="0070C0"/>
                </a:solidFill>
                <a:latin typeface="Calibri" panose="020F0502020204030204" pitchFamily="34" charset="0"/>
                <a:cs typeface="Calibri" panose="020F0502020204030204" pitchFamily="34" charset="0"/>
              </a:rPr>
              <a:t>  </a:t>
            </a:r>
            <a:br>
              <a:rPr lang="pl-PL" kern="0" dirty="0"/>
            </a:br>
            <a:endParaRPr lang="pl-PL" kern="0" dirty="0"/>
          </a:p>
        </p:txBody>
      </p:sp>
    </p:spTree>
    <p:extLst>
      <p:ext uri="{BB962C8B-B14F-4D97-AF65-F5344CB8AC3E}">
        <p14:creationId xmlns:p14="http://schemas.microsoft.com/office/powerpoint/2010/main" val="406975943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79231069-F55D-4043-B4D3-4FCCE6AF7D0B}"/>
              </a:ext>
            </a:extLst>
          </p:cNvPr>
          <p:cNvSpPr txBox="1">
            <a:spLocks/>
          </p:cNvSpPr>
          <p:nvPr/>
        </p:nvSpPr>
        <p:spPr>
          <a:xfrm>
            <a:off x="357352" y="851338"/>
            <a:ext cx="10594427" cy="51752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defRPr/>
            </a:pPr>
            <a:endParaRPr lang="pl-PL" sz="1800" dirty="0"/>
          </a:p>
          <a:p>
            <a:pPr marL="0" indent="0">
              <a:buNone/>
              <a:defRPr/>
            </a:pPr>
            <a:r>
              <a:rPr lang="pl-PL" sz="1800" dirty="0"/>
              <a:t>  </a:t>
            </a:r>
            <a:r>
              <a:rPr lang="pl-PL" sz="2400" b="1" dirty="0">
                <a:solidFill>
                  <a:srgbClr val="0070C0"/>
                </a:solidFill>
                <a:latin typeface="Calibri" panose="020F0502020204030204" pitchFamily="34" charset="0"/>
                <a:cs typeface="Calibri" panose="020F0502020204030204" pitchFamily="34" charset="0"/>
              </a:rPr>
              <a:t>Praca techniką 635 w 3 grupach 6 osobowych nad rozwiązaniem </a:t>
            </a:r>
            <a:br>
              <a:rPr lang="pl-PL" sz="2400" b="1" dirty="0">
                <a:solidFill>
                  <a:srgbClr val="0070C0"/>
                </a:solidFill>
                <a:latin typeface="Calibri" panose="020F0502020204030204" pitchFamily="34" charset="0"/>
                <a:cs typeface="Calibri" panose="020F0502020204030204" pitchFamily="34" charset="0"/>
              </a:rPr>
            </a:br>
            <a:r>
              <a:rPr lang="pl-PL" sz="2400" b="1" dirty="0">
                <a:solidFill>
                  <a:srgbClr val="0070C0"/>
                </a:solidFill>
                <a:latin typeface="Calibri" panose="020F0502020204030204" pitchFamily="34" charset="0"/>
                <a:cs typeface="Calibri" panose="020F0502020204030204" pitchFamily="34" charset="0"/>
              </a:rPr>
              <a:t>  problemów:</a:t>
            </a:r>
          </a:p>
          <a:p>
            <a:pPr lvl="1">
              <a:defRPr/>
            </a:pPr>
            <a:r>
              <a:rPr lang="pl-PL" sz="2400" dirty="0">
                <a:latin typeface="Calibri" panose="020F0502020204030204" pitchFamily="34" charset="0"/>
                <a:cs typeface="Calibri" panose="020F0502020204030204" pitchFamily="34" charset="0"/>
              </a:rPr>
              <a:t>Praca nad problemem, jakie czynniki wpływają na rozwój oświaty </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w gminie w zakresie zasobów ludzkich i wiedzy - gr 1</a:t>
            </a:r>
          </a:p>
          <a:p>
            <a:pPr lvl="1">
              <a:defRPr/>
            </a:pPr>
            <a:r>
              <a:rPr lang="pl-PL" sz="2400" dirty="0">
                <a:latin typeface="Calibri" panose="020F0502020204030204" pitchFamily="34" charset="0"/>
                <a:cs typeface="Calibri" panose="020F0502020204030204" pitchFamily="34" charset="0"/>
              </a:rPr>
              <a:t>Praca nad problemem, jakie czynniki wpływają na rozwój oświaty </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w gminie w zakresie instytucji i finansów – gr 2</a:t>
            </a:r>
          </a:p>
          <a:p>
            <a:pPr lvl="1">
              <a:defRPr/>
            </a:pPr>
            <a:r>
              <a:rPr lang="pl-PL" sz="2400" dirty="0">
                <a:latin typeface="Calibri" panose="020F0502020204030204" pitchFamily="34" charset="0"/>
                <a:cs typeface="Calibri" panose="020F0502020204030204" pitchFamily="34" charset="0"/>
              </a:rPr>
              <a:t>Praca nad problemem, jakie czynniki wpływają na rozwój oświaty </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w gminie w zakresie dotychczasowych działań i oczekiwań mieszkańców – gr 3</a:t>
            </a:r>
          </a:p>
          <a:p>
            <a:pPr marL="0" indent="0">
              <a:buNone/>
              <a:defRPr/>
            </a:pPr>
            <a:endParaRPr lang="pl-PL" kern="0" dirty="0"/>
          </a:p>
        </p:txBody>
      </p:sp>
      <p:sp>
        <p:nvSpPr>
          <p:cNvPr id="3" name="Tytuł 1">
            <a:extLst>
              <a:ext uri="{FF2B5EF4-FFF2-40B4-BE49-F238E27FC236}">
                <a16:creationId xmlns:a16="http://schemas.microsoft.com/office/drawing/2014/main" id="{4AF05C6F-BBDE-4E72-9639-B04111372A0A}"/>
              </a:ext>
            </a:extLst>
          </p:cNvPr>
          <p:cNvSpPr txBox="1">
            <a:spLocks/>
          </p:cNvSpPr>
          <p:nvPr/>
        </p:nvSpPr>
        <p:spPr>
          <a:xfrm>
            <a:off x="220717" y="247431"/>
            <a:ext cx="7609490" cy="603907"/>
          </a:xfrm>
          <a:prstGeom prst="rect">
            <a:avLst/>
          </a:prstGeom>
        </p:spPr>
        <p:txBody>
          <a:bodyPr>
            <a:normAutofit fontScale="30000" lnSpcReduction="2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r>
              <a:rPr lang="pl-PL" sz="5300" b="1" kern="0" dirty="0">
                <a:solidFill>
                  <a:srgbClr val="0070C0"/>
                </a:solidFill>
                <a:latin typeface="Calibri" panose="020F0502020204030204" pitchFamily="34" charset="0"/>
                <a:cs typeface="Calibri" panose="020F0502020204030204" pitchFamily="34" charset="0"/>
              </a:rPr>
              <a:t>Zadanie fakultatywne: </a:t>
            </a:r>
            <a:r>
              <a:rPr lang="pl-PL" sz="5300" b="1" dirty="0">
                <a:solidFill>
                  <a:srgbClr val="0070C0"/>
                </a:solidFill>
                <a:latin typeface="Calibri" panose="020F0502020204030204" pitchFamily="34" charset="0"/>
                <a:cs typeface="Calibri" panose="020F0502020204030204" pitchFamily="34" charset="0"/>
              </a:rPr>
              <a:t>Czynniki wpływające na rozwój oświaty w JST </a:t>
            </a:r>
          </a:p>
          <a:p>
            <a:pPr>
              <a:defRPr/>
            </a:pPr>
            <a:r>
              <a:rPr lang="pl-PL" sz="2500" kern="0" dirty="0">
                <a:solidFill>
                  <a:srgbClr val="0070C0"/>
                </a:solidFill>
                <a:latin typeface="Calibri" panose="020F0502020204030204" pitchFamily="34" charset="0"/>
                <a:cs typeface="Calibri" panose="020F0502020204030204" pitchFamily="34" charset="0"/>
              </a:rPr>
              <a:t>  </a:t>
            </a:r>
            <a:br>
              <a:rPr lang="pl-PL" kern="0" dirty="0"/>
            </a:br>
            <a:endParaRPr lang="pl-PL" kern="0" dirty="0"/>
          </a:p>
        </p:txBody>
      </p:sp>
    </p:spTree>
    <p:extLst>
      <p:ext uri="{BB962C8B-B14F-4D97-AF65-F5344CB8AC3E}">
        <p14:creationId xmlns:p14="http://schemas.microsoft.com/office/powerpoint/2010/main" val="14047513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stokąt 1">
            <a:extLst>
              <a:ext uri="{FF2B5EF4-FFF2-40B4-BE49-F238E27FC236}">
                <a16:creationId xmlns:a16="http://schemas.microsoft.com/office/drawing/2014/main" id="{13026D3A-5803-4592-A279-9F85A3A3F8E2}"/>
              </a:ext>
            </a:extLst>
          </p:cNvPr>
          <p:cNvSpPr>
            <a:spLocks noChangeArrowheads="1"/>
          </p:cNvSpPr>
          <p:nvPr/>
        </p:nvSpPr>
        <p:spPr bwMode="auto">
          <a:xfrm>
            <a:off x="0" y="335239"/>
            <a:ext cx="467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l-PL" altLang="pl-PL" b="1" dirty="0">
                <a:solidFill>
                  <a:srgbClr val="0070C0"/>
                </a:solidFill>
                <a:latin typeface="Calibri" panose="020F0502020204030204" pitchFamily="34" charset="0"/>
                <a:cs typeface="Calibri" panose="020F0502020204030204" pitchFamily="34" charset="0"/>
              </a:rPr>
              <a:t>Cele szczegółowe</a:t>
            </a:r>
            <a:r>
              <a:rPr lang="pl-PL" altLang="pl-PL" dirty="0"/>
              <a:t>:</a:t>
            </a:r>
          </a:p>
        </p:txBody>
      </p:sp>
      <p:sp>
        <p:nvSpPr>
          <p:cNvPr id="3" name="Prostokąt 2">
            <a:extLst>
              <a:ext uri="{FF2B5EF4-FFF2-40B4-BE49-F238E27FC236}">
                <a16:creationId xmlns:a16="http://schemas.microsoft.com/office/drawing/2014/main" id="{022F1D0F-3BE3-452B-AD2A-159B562A00E4}"/>
              </a:ext>
            </a:extLst>
          </p:cNvPr>
          <p:cNvSpPr/>
          <p:nvPr/>
        </p:nvSpPr>
        <p:spPr>
          <a:xfrm>
            <a:off x="477078" y="1125538"/>
            <a:ext cx="10011535" cy="2585323"/>
          </a:xfrm>
          <a:prstGeom prst="rect">
            <a:avLst/>
          </a:prstGeom>
        </p:spPr>
        <p:txBody>
          <a:bodyPr wrap="square">
            <a:spAutoFit/>
          </a:bodyPr>
          <a:lstStyle/>
          <a:p>
            <a:pPr>
              <a:defRPr/>
            </a:pPr>
            <a:r>
              <a:rPr lang="pl-PL" dirty="0">
                <a:latin typeface="Arial" charset="0"/>
                <a:cs typeface="Arial" charset="0"/>
              </a:rPr>
              <a:t>Uczestnik szkolenia:</a:t>
            </a:r>
          </a:p>
          <a:p>
            <a:pPr>
              <a:defRPr/>
            </a:pPr>
            <a:endParaRPr lang="pl-PL" dirty="0">
              <a:latin typeface="Arial" charset="0"/>
              <a:cs typeface="Arial" charset="0"/>
            </a:endParaRPr>
          </a:p>
          <a:p>
            <a:pPr marL="285750" indent="-285750">
              <a:buFont typeface="Arial" panose="020B0604020202020204" pitchFamily="34" charset="0"/>
              <a:buChar char="•"/>
              <a:defRPr/>
            </a:pPr>
            <a:r>
              <a:rPr lang="pl-PL" dirty="0">
                <a:latin typeface="Arial" panose="020B0604020202020204" pitchFamily="34" charset="0"/>
                <a:ea typeface="Times New Roman" panose="02020603050405020304" pitchFamily="18" charset="0"/>
                <a:cs typeface="Times New Roman" panose="02020603050405020304" pitchFamily="18" charset="0"/>
              </a:rPr>
              <a:t>zna etapy planowania diagnozy lokalnej oświaty,</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pl-PL" dirty="0">
                <a:latin typeface="Arial" charset="0"/>
                <a:cs typeface="Arial" charset="0"/>
              </a:rPr>
              <a:t>wskazuje obszary badawcze,</a:t>
            </a:r>
          </a:p>
          <a:p>
            <a:pPr marL="285750" indent="-285750">
              <a:buFont typeface="Arial" panose="020B0604020202020204" pitchFamily="34" charset="0"/>
              <a:buChar char="•"/>
              <a:defRPr/>
            </a:pPr>
            <a:r>
              <a:rPr lang="pl-PL" dirty="0">
                <a:latin typeface="Arial" charset="0"/>
                <a:cs typeface="Arial" charset="0"/>
              </a:rPr>
              <a:t>wskazuje źródła informacji, </a:t>
            </a:r>
          </a:p>
          <a:p>
            <a:pPr marL="285750" indent="-285750">
              <a:buFont typeface="Arial" panose="020B0604020202020204" pitchFamily="34" charset="0"/>
              <a:buChar char="•"/>
              <a:defRPr/>
            </a:pPr>
            <a:r>
              <a:rPr lang="pl-PL" dirty="0">
                <a:latin typeface="Arial" charset="0"/>
                <a:cs typeface="Arial" charset="0"/>
              </a:rPr>
              <a:t>wymienia podstawowe metody/ techniki gromadzenia danych,</a:t>
            </a:r>
          </a:p>
          <a:p>
            <a:pPr marL="285750" indent="-285750">
              <a:buFont typeface="Arial" panose="020B0604020202020204" pitchFamily="34" charset="0"/>
              <a:buChar char="•"/>
              <a:defRPr/>
            </a:pPr>
            <a:r>
              <a:rPr lang="pl-PL" dirty="0">
                <a:latin typeface="Arial" charset="0"/>
                <a:cs typeface="Arial" charset="0"/>
              </a:rPr>
              <a:t>planuje proces sprawnego zbierania danych oświatowych na terenie JST,</a:t>
            </a:r>
          </a:p>
          <a:p>
            <a:pPr marL="285750" indent="-285750">
              <a:buFont typeface="Arial" panose="020B0604020202020204" pitchFamily="34" charset="0"/>
              <a:buChar char="•"/>
              <a:defRPr/>
            </a:pPr>
            <a:r>
              <a:rPr lang="pl-PL" dirty="0">
                <a:latin typeface="Arial" charset="0"/>
                <a:cs typeface="Arial" charset="0"/>
              </a:rPr>
              <a:t>rozumie wagę diagnozy lokalnej oświaty w planowaniu strategicznym  </a:t>
            </a:r>
          </a:p>
          <a:p>
            <a:pPr>
              <a:defRPr/>
            </a:pPr>
            <a:endParaRPr lang="pl-PL" dirty="0">
              <a:latin typeface="Arial" charset="0"/>
              <a:cs typeface="Arial" charset="0"/>
            </a:endParaRPr>
          </a:p>
        </p:txBody>
      </p:sp>
    </p:spTree>
    <p:extLst>
      <p:ext uri="{BB962C8B-B14F-4D97-AF65-F5344CB8AC3E}">
        <p14:creationId xmlns:p14="http://schemas.microsoft.com/office/powerpoint/2010/main" val="133049122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ACABE64-970E-4BA9-B103-1351A12A9AA5}"/>
              </a:ext>
            </a:extLst>
          </p:cNvPr>
          <p:cNvSpPr txBox="1">
            <a:spLocks/>
          </p:cNvSpPr>
          <p:nvPr/>
        </p:nvSpPr>
        <p:spPr>
          <a:xfrm>
            <a:off x="691243" y="1304925"/>
            <a:ext cx="10809514" cy="42481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defRPr/>
            </a:pPr>
            <a:r>
              <a:rPr lang="pl-PL" sz="2400" b="1" dirty="0">
                <a:latin typeface="Calibri" panose="020F0502020204030204" pitchFamily="34" charset="0"/>
                <a:cs typeface="Calibri" panose="020F0502020204030204" pitchFamily="34" charset="0"/>
              </a:rPr>
              <a:t>6 osób wpisuje na formularzu po:</a:t>
            </a:r>
            <a:endParaRPr lang="pl-PL" sz="2400" dirty="0">
              <a:latin typeface="Calibri" panose="020F0502020204030204" pitchFamily="34" charset="0"/>
              <a:cs typeface="Calibri" panose="020F0502020204030204" pitchFamily="34" charset="0"/>
            </a:endParaRPr>
          </a:p>
          <a:p>
            <a:pPr>
              <a:defRPr/>
            </a:pPr>
            <a:r>
              <a:rPr lang="pl-PL" sz="2400" b="1" dirty="0">
                <a:latin typeface="Calibri" panose="020F0502020204030204" pitchFamily="34" charset="0"/>
                <a:cs typeface="Calibri" panose="020F0502020204030204" pitchFamily="34" charset="0"/>
              </a:rPr>
              <a:t>3 pomysły rozwiązania problemu </a:t>
            </a:r>
            <a:endParaRPr lang="pl-PL" sz="2400" dirty="0">
              <a:latin typeface="Calibri" panose="020F0502020204030204" pitchFamily="34" charset="0"/>
              <a:cs typeface="Calibri" panose="020F0502020204030204" pitchFamily="34" charset="0"/>
            </a:endParaRPr>
          </a:p>
          <a:p>
            <a:pPr>
              <a:defRPr/>
            </a:pPr>
            <a:r>
              <a:rPr lang="pl-PL" sz="2400" b="1" dirty="0">
                <a:latin typeface="Calibri" panose="020F0502020204030204" pitchFamily="34" charset="0"/>
                <a:cs typeface="Calibri" panose="020F0502020204030204" pitchFamily="34" charset="0"/>
              </a:rPr>
              <a:t>5 razy podaje formularz z wpisanymi pomysłami sąsiadowi z lewej strony</a:t>
            </a:r>
            <a:endParaRPr lang="pl-PL" sz="2400" dirty="0">
              <a:latin typeface="Calibri" panose="020F0502020204030204" pitchFamily="34" charset="0"/>
              <a:cs typeface="Calibri" panose="020F0502020204030204" pitchFamily="34" charset="0"/>
            </a:endParaRPr>
          </a:p>
          <a:p>
            <a:pPr>
              <a:defRPr/>
            </a:pPr>
            <a:r>
              <a:rPr lang="pl-PL" sz="2400" dirty="0">
                <a:latin typeface="Calibri" panose="020F0502020204030204" pitchFamily="34" charset="0"/>
                <a:cs typeface="Calibri" panose="020F0502020204030204" pitchFamily="34" charset="0"/>
              </a:rPr>
              <a:t>Sesje generowania pomysłów trwają początkowo po 6 minut później </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o 1 minutę dłużej (7, 8, 9),</a:t>
            </a:r>
          </a:p>
          <a:p>
            <a:pPr>
              <a:defRPr/>
            </a:pPr>
            <a:r>
              <a:rPr lang="pl-PL" sz="2400" dirty="0">
                <a:latin typeface="Calibri" panose="020F0502020204030204" pitchFamily="34" charset="0"/>
                <a:cs typeface="Calibri" panose="020F0502020204030204" pitchFamily="34" charset="0"/>
              </a:rPr>
              <a:t>Możliwość odczytania pomysłów już zapisanych wcześniej jest czynnikiem stymulującym powstanie nowych,</a:t>
            </a:r>
          </a:p>
          <a:p>
            <a:pPr>
              <a:defRPr/>
            </a:pPr>
            <a:r>
              <a:rPr lang="pl-PL" sz="2400" dirty="0">
                <a:latin typeface="Calibri" panose="020F0502020204030204" pitchFamily="34" charset="0"/>
                <a:cs typeface="Calibri" panose="020F0502020204030204" pitchFamily="34" charset="0"/>
              </a:rPr>
              <a:t>Zaleta tej metody jest łatwość stosowania, a jednocześnie intensywność pracy,</a:t>
            </a:r>
          </a:p>
          <a:p>
            <a:pPr>
              <a:defRPr/>
            </a:pPr>
            <a:r>
              <a:rPr lang="pl-PL" sz="2400" dirty="0">
                <a:latin typeface="Calibri" panose="020F0502020204030204" pitchFamily="34" charset="0"/>
                <a:cs typeface="Calibri" panose="020F0502020204030204" pitchFamily="34" charset="0"/>
              </a:rPr>
              <a:t>Pomysły po zakończeniu fazy ich generowania podlegają takiej samej „obróbce” jak w „burzy mózgów.” </a:t>
            </a:r>
          </a:p>
          <a:p>
            <a:pPr marL="0" indent="0">
              <a:buNone/>
              <a:defRPr/>
            </a:pPr>
            <a:endParaRPr lang="pl-PL" kern="0" dirty="0"/>
          </a:p>
        </p:txBody>
      </p:sp>
      <p:sp>
        <p:nvSpPr>
          <p:cNvPr id="3" name="Tytuł 1">
            <a:extLst>
              <a:ext uri="{FF2B5EF4-FFF2-40B4-BE49-F238E27FC236}">
                <a16:creationId xmlns:a16="http://schemas.microsoft.com/office/drawing/2014/main" id="{5D68A2D9-10BB-44E1-925F-6C1038DD8B3C}"/>
              </a:ext>
            </a:extLst>
          </p:cNvPr>
          <p:cNvSpPr txBox="1">
            <a:spLocks/>
          </p:cNvSpPr>
          <p:nvPr/>
        </p:nvSpPr>
        <p:spPr>
          <a:xfrm>
            <a:off x="1981200" y="563563"/>
            <a:ext cx="8229600" cy="633412"/>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pl-PL" sz="3600" kern="0" dirty="0">
                <a:solidFill>
                  <a:srgbClr val="0070C0"/>
                </a:solidFill>
                <a:latin typeface="Calibri" panose="020F0502020204030204" pitchFamily="34" charset="0"/>
                <a:cs typeface="Calibri" panose="020F0502020204030204" pitchFamily="34" charset="0"/>
              </a:rPr>
              <a:t>Technika 635</a:t>
            </a:r>
          </a:p>
        </p:txBody>
      </p:sp>
      <p:sp>
        <p:nvSpPr>
          <p:cNvPr id="4" name="Tytuł 1">
            <a:extLst>
              <a:ext uri="{FF2B5EF4-FFF2-40B4-BE49-F238E27FC236}">
                <a16:creationId xmlns:a16="http://schemas.microsoft.com/office/drawing/2014/main" id="{E7876AA4-1FD6-4B47-B93F-C52F674EE29D}"/>
              </a:ext>
            </a:extLst>
          </p:cNvPr>
          <p:cNvSpPr txBox="1">
            <a:spLocks/>
          </p:cNvSpPr>
          <p:nvPr/>
        </p:nvSpPr>
        <p:spPr>
          <a:xfrm>
            <a:off x="-182054" y="146652"/>
            <a:ext cx="7609490" cy="603907"/>
          </a:xfrm>
          <a:prstGeom prst="rect">
            <a:avLst/>
          </a:prstGeom>
        </p:spPr>
        <p:txBody>
          <a:bodyPr>
            <a:normAutofit fontScale="30000" lnSpcReduction="2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r>
              <a:rPr lang="pl-PL" sz="5300" b="1" kern="0" dirty="0">
                <a:solidFill>
                  <a:srgbClr val="0070C0"/>
                </a:solidFill>
                <a:latin typeface="Calibri" panose="020F0502020204030204" pitchFamily="34" charset="0"/>
                <a:cs typeface="Calibri" panose="020F0502020204030204" pitchFamily="34" charset="0"/>
              </a:rPr>
              <a:t>Zadanie fakultatywne: </a:t>
            </a:r>
            <a:r>
              <a:rPr lang="pl-PL" sz="5300" b="1" dirty="0">
                <a:solidFill>
                  <a:srgbClr val="0070C0"/>
                </a:solidFill>
                <a:latin typeface="Calibri" panose="020F0502020204030204" pitchFamily="34" charset="0"/>
                <a:cs typeface="Calibri" panose="020F0502020204030204" pitchFamily="34" charset="0"/>
              </a:rPr>
              <a:t>Czynniki wpływające na rozwój oświaty w JST </a:t>
            </a:r>
          </a:p>
          <a:p>
            <a:pPr>
              <a:defRPr/>
            </a:pPr>
            <a:r>
              <a:rPr lang="pl-PL" sz="2500" kern="0" dirty="0">
                <a:solidFill>
                  <a:srgbClr val="0070C0"/>
                </a:solidFill>
                <a:latin typeface="Calibri" panose="020F0502020204030204" pitchFamily="34" charset="0"/>
                <a:cs typeface="Calibri" panose="020F0502020204030204" pitchFamily="34" charset="0"/>
              </a:rPr>
              <a:t>  </a:t>
            </a:r>
            <a:br>
              <a:rPr lang="pl-PL" kern="0" dirty="0"/>
            </a:br>
            <a:endParaRPr lang="pl-PL" kern="0" dirty="0"/>
          </a:p>
        </p:txBody>
      </p:sp>
    </p:spTree>
    <p:extLst>
      <p:ext uri="{BB962C8B-B14F-4D97-AF65-F5344CB8AC3E}">
        <p14:creationId xmlns:p14="http://schemas.microsoft.com/office/powerpoint/2010/main" val="27191716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ole tekstowe 1">
            <a:extLst>
              <a:ext uri="{FF2B5EF4-FFF2-40B4-BE49-F238E27FC236}">
                <a16:creationId xmlns:a16="http://schemas.microsoft.com/office/drawing/2014/main" id="{47643784-CEFE-4972-A51A-1C3B2DF40ABC}"/>
              </a:ext>
            </a:extLst>
          </p:cNvPr>
          <p:cNvSpPr txBox="1">
            <a:spLocks noChangeArrowheads="1"/>
          </p:cNvSpPr>
          <p:nvPr/>
        </p:nvSpPr>
        <p:spPr bwMode="auto">
          <a:xfrm>
            <a:off x="491446" y="743870"/>
            <a:ext cx="7056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pl-PL" sz="2800" b="1" dirty="0">
                <a:solidFill>
                  <a:srgbClr val="0070C0"/>
                </a:solidFill>
                <a:latin typeface="Calibri" panose="020F0502020204030204" pitchFamily="34" charset="0"/>
                <a:cs typeface="Calibri" panose="020F0502020204030204" pitchFamily="34" charset="0"/>
              </a:rPr>
              <a:t>Planowanie diagnozy lokalnej oświaty cz. III </a:t>
            </a:r>
            <a:r>
              <a:rPr lang="pl-PL" altLang="pl-PL" sz="2000" b="1" dirty="0"/>
              <a:t> </a:t>
            </a:r>
          </a:p>
          <a:p>
            <a:pPr eaLnBrk="1" hangingPunct="1">
              <a:spcBef>
                <a:spcPct val="0"/>
              </a:spcBef>
              <a:buFontTx/>
              <a:buNone/>
            </a:pPr>
            <a:r>
              <a:rPr lang="pl-PL" altLang="pl-PL" sz="2000" b="1" dirty="0"/>
              <a:t> </a:t>
            </a:r>
          </a:p>
        </p:txBody>
      </p:sp>
      <p:pic>
        <p:nvPicPr>
          <p:cNvPr id="40963" name="Picture 2" descr="Znalezione obrazy dla zapytania grafika badanie narzędzia">
            <a:extLst>
              <a:ext uri="{FF2B5EF4-FFF2-40B4-BE49-F238E27FC236}">
                <a16:creationId xmlns:a16="http://schemas.microsoft.com/office/drawing/2014/main" id="{92957B12-A173-4899-A3F0-882F5450C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032" y="830194"/>
            <a:ext cx="42497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Znalezione obrazy dla zapytania grafika badanie narzędzia">
            <a:extLst>
              <a:ext uri="{FF2B5EF4-FFF2-40B4-BE49-F238E27FC236}">
                <a16:creationId xmlns:a16="http://schemas.microsoft.com/office/drawing/2014/main" id="{4B8EC340-B11C-47B7-BB65-64B9B7F18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230" y="2227945"/>
            <a:ext cx="244792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12399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ole tekstowe 2">
            <a:extLst>
              <a:ext uri="{FF2B5EF4-FFF2-40B4-BE49-F238E27FC236}">
                <a16:creationId xmlns:a16="http://schemas.microsoft.com/office/drawing/2014/main" id="{3F5A6259-6256-405E-8295-D6059E4F6F05}"/>
              </a:ext>
            </a:extLst>
          </p:cNvPr>
          <p:cNvSpPr txBox="1">
            <a:spLocks noChangeArrowheads="1"/>
          </p:cNvSpPr>
          <p:nvPr/>
        </p:nvSpPr>
        <p:spPr bwMode="auto">
          <a:xfrm>
            <a:off x="925287" y="41935"/>
            <a:ext cx="790790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l-PL" altLang="pl-PL" b="1" dirty="0">
                <a:solidFill>
                  <a:srgbClr val="0070C0"/>
                </a:solidFill>
                <a:latin typeface="Calibri" panose="020F0502020204030204" pitchFamily="34" charset="0"/>
                <a:cs typeface="Calibri" panose="020F0502020204030204" pitchFamily="34" charset="0"/>
              </a:rPr>
              <a:t>Planowanie diagnozy stanu lokalnej oświaty</a:t>
            </a:r>
          </a:p>
          <a:p>
            <a:pPr eaLnBrk="1" hangingPunct="1">
              <a:spcBef>
                <a:spcPct val="0"/>
              </a:spcBef>
              <a:buFontTx/>
              <a:buNone/>
            </a:pPr>
            <a:endParaRPr lang="pl-PL" altLang="pl-PL" sz="2400" b="1" dirty="0"/>
          </a:p>
          <a:p>
            <a:pPr eaLnBrk="1" hangingPunct="1">
              <a:spcBef>
                <a:spcPct val="0"/>
              </a:spcBef>
              <a:buFontTx/>
              <a:buNone/>
            </a:pPr>
            <a:endParaRPr lang="pl-PL" altLang="pl-PL" sz="1800" dirty="0"/>
          </a:p>
          <a:p>
            <a:pPr eaLnBrk="1" hangingPunct="1">
              <a:spcBef>
                <a:spcPct val="0"/>
              </a:spcBef>
              <a:buFontTx/>
              <a:buNone/>
            </a:pPr>
            <a:endParaRPr lang="pl-PL" altLang="pl-PL" sz="1800" dirty="0"/>
          </a:p>
          <a:p>
            <a:pPr eaLnBrk="1" hangingPunct="1">
              <a:spcBef>
                <a:spcPct val="0"/>
              </a:spcBef>
              <a:buFontTx/>
              <a:buNone/>
            </a:pPr>
            <a:endParaRPr lang="pl-PL" altLang="pl-PL" sz="1800" dirty="0"/>
          </a:p>
        </p:txBody>
      </p:sp>
      <p:pic>
        <p:nvPicPr>
          <p:cNvPr id="11266" name="Picture 2" descr="Znalezione obrazy dla zapytania praca w zespoÅach">
            <a:extLst>
              <a:ext uri="{FF2B5EF4-FFF2-40B4-BE49-F238E27FC236}">
                <a16:creationId xmlns:a16="http://schemas.microsoft.com/office/drawing/2014/main" id="{94C40FB0-E01A-48E4-9AA3-608BEAB0A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265" y="996043"/>
            <a:ext cx="7583487" cy="4865914"/>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2">
            <a:extLst>
              <a:ext uri="{FF2B5EF4-FFF2-40B4-BE49-F238E27FC236}">
                <a16:creationId xmlns:a16="http://schemas.microsoft.com/office/drawing/2014/main" id="{913DC6BD-0C0B-472D-AAE1-443F1C29D8AA}"/>
              </a:ext>
            </a:extLst>
          </p:cNvPr>
          <p:cNvSpPr txBox="1">
            <a:spLocks noChangeArrowheads="1"/>
          </p:cNvSpPr>
          <p:nvPr/>
        </p:nvSpPr>
        <p:spPr bwMode="auto">
          <a:xfrm>
            <a:off x="2046514" y="996043"/>
            <a:ext cx="646611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l-PL" altLang="pl-PL" sz="2400" b="1" dirty="0">
                <a:latin typeface="Calibri" panose="020F0502020204030204" pitchFamily="34" charset="0"/>
                <a:cs typeface="Calibri" panose="020F0502020204030204" pitchFamily="34" charset="0"/>
              </a:rPr>
              <a:t>Praca w zespołach samorządowych </a:t>
            </a:r>
          </a:p>
          <a:p>
            <a:pPr eaLnBrk="1" hangingPunct="1">
              <a:spcBef>
                <a:spcPct val="0"/>
              </a:spcBef>
              <a:buFontTx/>
              <a:buNone/>
            </a:pPr>
            <a:endParaRPr lang="pl-PL" altLang="pl-PL" sz="2400" b="1" dirty="0"/>
          </a:p>
          <a:p>
            <a:pPr eaLnBrk="1" hangingPunct="1">
              <a:spcBef>
                <a:spcPct val="0"/>
              </a:spcBef>
              <a:buFontTx/>
              <a:buNone/>
            </a:pPr>
            <a:endParaRPr lang="pl-PL" altLang="pl-PL" sz="1800" dirty="0"/>
          </a:p>
          <a:p>
            <a:pPr eaLnBrk="1" hangingPunct="1">
              <a:spcBef>
                <a:spcPct val="0"/>
              </a:spcBef>
              <a:buFontTx/>
              <a:buNone/>
            </a:pPr>
            <a:endParaRPr lang="pl-PL" altLang="pl-PL" sz="1800" dirty="0"/>
          </a:p>
          <a:p>
            <a:pPr eaLnBrk="1" hangingPunct="1">
              <a:spcBef>
                <a:spcPct val="0"/>
              </a:spcBef>
              <a:buFontTx/>
              <a:buNone/>
            </a:pPr>
            <a:endParaRPr lang="pl-PL" altLang="pl-PL" sz="1800" dirty="0"/>
          </a:p>
        </p:txBody>
      </p:sp>
    </p:spTree>
    <p:extLst>
      <p:ext uri="{BB962C8B-B14F-4D97-AF65-F5344CB8AC3E}">
        <p14:creationId xmlns:p14="http://schemas.microsoft.com/office/powerpoint/2010/main" val="29510209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102AC4F6-BE8F-4566-B733-8204A562D9B7}"/>
              </a:ext>
            </a:extLst>
          </p:cNvPr>
          <p:cNvGraphicFramePr>
            <a:graphicFrameLocks noGrp="1"/>
          </p:cNvGraphicFramePr>
          <p:nvPr>
            <p:extLst>
              <p:ext uri="{D42A27DB-BD31-4B8C-83A1-F6EECF244321}">
                <p14:modId xmlns:p14="http://schemas.microsoft.com/office/powerpoint/2010/main" val="69121173"/>
              </p:ext>
            </p:extLst>
          </p:nvPr>
        </p:nvGraphicFramePr>
        <p:xfrm>
          <a:off x="557557" y="130629"/>
          <a:ext cx="10001586" cy="5660067"/>
        </p:xfrm>
        <a:graphic>
          <a:graphicData uri="http://schemas.openxmlformats.org/drawingml/2006/table">
            <a:tbl>
              <a:tblPr firstRow="1" firstCol="1" bandRow="1">
                <a:tableStyleId>{5C22544A-7EE6-4342-B048-85BDC9FD1C3A}</a:tableStyleId>
              </a:tblPr>
              <a:tblGrid>
                <a:gridCol w="5921638">
                  <a:extLst>
                    <a:ext uri="{9D8B030D-6E8A-4147-A177-3AD203B41FA5}">
                      <a16:colId xmlns:a16="http://schemas.microsoft.com/office/drawing/2014/main" val="763099951"/>
                    </a:ext>
                  </a:extLst>
                </a:gridCol>
                <a:gridCol w="4079948">
                  <a:extLst>
                    <a:ext uri="{9D8B030D-6E8A-4147-A177-3AD203B41FA5}">
                      <a16:colId xmlns:a16="http://schemas.microsoft.com/office/drawing/2014/main" val="2098752650"/>
                    </a:ext>
                  </a:extLst>
                </a:gridCol>
              </a:tblGrid>
              <a:tr h="260602">
                <a:tc>
                  <a:txBody>
                    <a:bodyPr/>
                    <a:lstStyle/>
                    <a:p>
                      <a:pPr>
                        <a:lnSpc>
                          <a:spcPct val="150000"/>
                        </a:lnSpc>
                        <a:spcAft>
                          <a:spcPts val="0"/>
                        </a:spcAft>
                      </a:pPr>
                      <a:r>
                        <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Planowanie diagnozy lokalnej oświaty </a:t>
                      </a:r>
                    </a:p>
                  </a:txBody>
                  <a:tcPr marL="38021" marR="38021" marT="0" marB="0"/>
                </a:tc>
                <a:tc>
                  <a:txBody>
                    <a:bodyPr/>
                    <a:lstStyle/>
                    <a:p>
                      <a:pPr>
                        <a:lnSpc>
                          <a:spcPct val="150000"/>
                        </a:lnSpc>
                        <a:spcAft>
                          <a:spcPts val="0"/>
                        </a:spcAft>
                      </a:pPr>
                      <a:r>
                        <a:rPr lang="pl-PL" sz="700" dirty="0">
                          <a:effectLst/>
                        </a:rPr>
                        <a:t> </a:t>
                      </a:r>
                      <a:endParaRPr lang="pl-P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318867998"/>
                  </a:ext>
                </a:extLst>
              </a:tr>
              <a:tr h="395949">
                <a:tc>
                  <a:txBody>
                    <a:bodyPr/>
                    <a:lstStyle/>
                    <a:p>
                      <a:pPr>
                        <a:lnSpc>
                          <a:spcPct val="107000"/>
                        </a:lnSpc>
                        <a:spcAft>
                          <a:spcPts val="0"/>
                        </a:spcAft>
                      </a:pPr>
                      <a:r>
                        <a:rPr lang="pl-PL" sz="2000">
                          <a:solidFill>
                            <a:schemeClr val="tx1"/>
                          </a:solidFill>
                          <a:effectLst/>
                          <a:latin typeface="Calibri" panose="020F0502020204030204" pitchFamily="34" charset="0"/>
                          <a:cs typeface="Calibri" panose="020F0502020204030204" pitchFamily="34" charset="0"/>
                        </a:rPr>
                        <a:t>Cel diagnozy stanu lokalnej oświaty </a:t>
                      </a:r>
                      <a:endParaRPr lang="pl-PL"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021" marR="38021" marT="0" marB="0"/>
                </a:tc>
                <a:tc>
                  <a:txBody>
                    <a:bodyPr/>
                    <a:lstStyle/>
                    <a:p>
                      <a:pPr>
                        <a:lnSpc>
                          <a:spcPct val="150000"/>
                        </a:lnSpc>
                        <a:spcAft>
                          <a:spcPts val="0"/>
                        </a:spcAft>
                      </a:pPr>
                      <a:r>
                        <a:rPr lang="pl-PL" sz="700">
                          <a:effectLst/>
                        </a:rPr>
                        <a:t> </a:t>
                      </a:r>
                      <a:endParaRPr lang="pl-PL" sz="600">
                        <a:effectLst/>
                      </a:endParaRPr>
                    </a:p>
                    <a:p>
                      <a:pPr>
                        <a:lnSpc>
                          <a:spcPct val="150000"/>
                        </a:lnSpc>
                        <a:spcAft>
                          <a:spcPts val="0"/>
                        </a:spcAft>
                      </a:pPr>
                      <a:r>
                        <a:rPr lang="pl-PL" sz="700">
                          <a:effectLst/>
                        </a:rPr>
                        <a:t> </a:t>
                      </a:r>
                      <a:endParaRPr lang="pl-PL" sz="600">
                        <a:effectLst/>
                      </a:endParaRPr>
                    </a:p>
                    <a:p>
                      <a:pPr>
                        <a:lnSpc>
                          <a:spcPct val="150000"/>
                        </a:lnSpc>
                        <a:spcAft>
                          <a:spcPts val="0"/>
                        </a:spcAft>
                      </a:pPr>
                      <a:r>
                        <a:rPr lang="pl-PL" sz="700">
                          <a:effectLst/>
                        </a:rPr>
                        <a:t> </a:t>
                      </a:r>
                      <a:endParaRPr lang="pl-PL" sz="600">
                        <a:effectLst/>
                      </a:endParaRPr>
                    </a:p>
                    <a:p>
                      <a:pPr>
                        <a:lnSpc>
                          <a:spcPct val="150000"/>
                        </a:lnSpc>
                        <a:spcAft>
                          <a:spcPts val="0"/>
                        </a:spcAft>
                      </a:pPr>
                      <a:r>
                        <a:rPr lang="pl-PL" sz="700">
                          <a:effectLst/>
                        </a:rPr>
                        <a:t> </a:t>
                      </a:r>
                      <a:endParaRPr lang="pl-PL" sz="60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883383672"/>
                  </a:ext>
                </a:extLst>
              </a:tr>
              <a:tr h="841870">
                <a:tc>
                  <a:txBody>
                    <a:bodyPr/>
                    <a:lstStyle/>
                    <a:p>
                      <a:pPr>
                        <a:lnSpc>
                          <a:spcPct val="150000"/>
                        </a:lnSpc>
                        <a:spcAft>
                          <a:spcPts val="0"/>
                        </a:spcAft>
                      </a:pPr>
                      <a:r>
                        <a:rPr lang="pl-PL" sz="2000">
                          <a:solidFill>
                            <a:schemeClr val="tx1"/>
                          </a:solidFill>
                          <a:effectLst/>
                          <a:latin typeface="Calibri" panose="020F0502020204030204" pitchFamily="34" charset="0"/>
                          <a:cs typeface="Calibri" panose="020F0502020204030204" pitchFamily="34" charset="0"/>
                        </a:rPr>
                        <a:t>Kto przeprowadzi  diagnozę? Czemu będą służyć wyniki? </a:t>
                      </a:r>
                    </a:p>
                    <a:p>
                      <a:pPr>
                        <a:lnSpc>
                          <a:spcPct val="150000"/>
                        </a:lnSpc>
                        <a:spcAft>
                          <a:spcPts val="0"/>
                        </a:spcAft>
                      </a:pPr>
                      <a:r>
                        <a:rPr lang="pl-PL" sz="2000">
                          <a:solidFill>
                            <a:schemeClr val="tx1"/>
                          </a:solidFill>
                          <a:effectLst/>
                          <a:latin typeface="Calibri" panose="020F0502020204030204" pitchFamily="34" charset="0"/>
                          <a:cs typeface="Calibri" panose="020F0502020204030204" pitchFamily="34" charset="0"/>
                        </a:rPr>
                        <a:t> </a:t>
                      </a:r>
                      <a:endParaRPr lang="pl-PL"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021" marR="38021" marT="0" marB="0"/>
                </a:tc>
                <a:tc>
                  <a:txBody>
                    <a:bodyPr/>
                    <a:lstStyle/>
                    <a:p>
                      <a:pPr>
                        <a:lnSpc>
                          <a:spcPct val="150000"/>
                        </a:lnSpc>
                        <a:spcAft>
                          <a:spcPts val="0"/>
                        </a:spcAft>
                      </a:pPr>
                      <a:r>
                        <a:rPr lang="pl-PL" sz="700" dirty="0">
                          <a:effectLst/>
                        </a:rPr>
                        <a:t> </a:t>
                      </a:r>
                      <a:endParaRPr lang="pl-P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3555256768"/>
                  </a:ext>
                </a:extLst>
              </a:tr>
              <a:tr h="551236">
                <a:tc>
                  <a:txBody>
                    <a:bodyPr/>
                    <a:lstStyle/>
                    <a:p>
                      <a:pPr>
                        <a:lnSpc>
                          <a:spcPct val="150000"/>
                        </a:lnSpc>
                        <a:spcAft>
                          <a:spcPts val="0"/>
                        </a:spcAft>
                      </a:pPr>
                      <a:r>
                        <a:rPr lang="pl-PL" sz="2000" dirty="0">
                          <a:solidFill>
                            <a:schemeClr val="tx1"/>
                          </a:solidFill>
                          <a:effectLst/>
                          <a:latin typeface="Calibri" panose="020F0502020204030204" pitchFamily="34" charset="0"/>
                          <a:cs typeface="Calibri" panose="020F0502020204030204" pitchFamily="34" charset="0"/>
                        </a:rPr>
                        <a:t>Co będziemy badać? </a:t>
                      </a:r>
                    </a:p>
                    <a:p>
                      <a:pPr>
                        <a:lnSpc>
                          <a:spcPct val="150000"/>
                        </a:lnSpc>
                        <a:spcAft>
                          <a:spcPts val="0"/>
                        </a:spcAft>
                      </a:pPr>
                      <a:r>
                        <a:rPr lang="pl-PL" sz="2000" dirty="0">
                          <a:solidFill>
                            <a:schemeClr val="tx1"/>
                          </a:solidFill>
                          <a:effectLst/>
                          <a:latin typeface="Calibri" panose="020F0502020204030204" pitchFamily="34" charset="0"/>
                          <a:cs typeface="Calibri" panose="020F0502020204030204" pitchFamily="34" charset="0"/>
                        </a:rPr>
                        <a:t> </a:t>
                      </a:r>
                    </a:p>
                  </a:txBody>
                  <a:tcPr marL="38021" marR="38021" marT="0" marB="0"/>
                </a:tc>
                <a:tc>
                  <a:txBody>
                    <a:bodyPr/>
                    <a:lstStyle/>
                    <a:p>
                      <a:pPr>
                        <a:lnSpc>
                          <a:spcPct val="150000"/>
                        </a:lnSpc>
                        <a:spcAft>
                          <a:spcPts val="0"/>
                        </a:spcAft>
                      </a:pPr>
                      <a:r>
                        <a:rPr lang="pl-PL" sz="700" dirty="0">
                          <a:effectLst/>
                        </a:rPr>
                        <a:t> </a:t>
                      </a:r>
                      <a:endParaRPr lang="pl-PL" sz="600" dirty="0">
                        <a:effectLst/>
                      </a:endParaRPr>
                    </a:p>
                    <a:p>
                      <a:pPr>
                        <a:lnSpc>
                          <a:spcPct val="150000"/>
                        </a:lnSpc>
                        <a:spcAft>
                          <a:spcPts val="0"/>
                        </a:spcAft>
                      </a:pPr>
                      <a:r>
                        <a:rPr lang="pl-PL" sz="700" dirty="0">
                          <a:effectLst/>
                        </a:rPr>
                        <a:t> </a:t>
                      </a:r>
                      <a:endParaRPr lang="pl-PL" sz="600" dirty="0">
                        <a:effectLst/>
                      </a:endParaRPr>
                    </a:p>
                    <a:p>
                      <a:pPr>
                        <a:lnSpc>
                          <a:spcPct val="150000"/>
                        </a:lnSpc>
                        <a:spcAft>
                          <a:spcPts val="0"/>
                        </a:spcAft>
                      </a:pPr>
                      <a:r>
                        <a:rPr lang="pl-PL" sz="700" dirty="0">
                          <a:effectLst/>
                        </a:rPr>
                        <a:t> </a:t>
                      </a:r>
                      <a:endParaRPr lang="pl-PL" sz="600" dirty="0">
                        <a:effectLst/>
                      </a:endParaRPr>
                    </a:p>
                    <a:p>
                      <a:pPr>
                        <a:lnSpc>
                          <a:spcPct val="150000"/>
                        </a:lnSpc>
                        <a:spcAft>
                          <a:spcPts val="0"/>
                        </a:spcAft>
                      </a:pPr>
                      <a:r>
                        <a:rPr lang="pl-PL" sz="700" dirty="0">
                          <a:effectLst/>
                        </a:rPr>
                        <a:t> </a:t>
                      </a:r>
                      <a:endParaRPr lang="pl-P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758229132"/>
                  </a:ext>
                </a:extLst>
              </a:tr>
              <a:tr h="551236">
                <a:tc>
                  <a:txBody>
                    <a:bodyPr/>
                    <a:lstStyle/>
                    <a:p>
                      <a:pPr>
                        <a:lnSpc>
                          <a:spcPct val="150000"/>
                        </a:lnSpc>
                        <a:spcAft>
                          <a:spcPts val="0"/>
                        </a:spcAft>
                      </a:pPr>
                      <a:r>
                        <a:rPr lang="pl-PL" sz="2000" dirty="0">
                          <a:solidFill>
                            <a:schemeClr val="tx1"/>
                          </a:solidFill>
                          <a:effectLst/>
                          <a:latin typeface="Calibri" panose="020F0502020204030204" pitchFamily="34" charset="0"/>
                          <a:cs typeface="Calibri" panose="020F0502020204030204" pitchFamily="34" charset="0"/>
                        </a:rPr>
                        <a:t>Ustalenie źródeł, rodzajów informacji</a:t>
                      </a:r>
                    </a:p>
                    <a:p>
                      <a:pPr>
                        <a:lnSpc>
                          <a:spcPct val="150000"/>
                        </a:lnSpc>
                        <a:spcAft>
                          <a:spcPts val="0"/>
                        </a:spcAft>
                      </a:pPr>
                      <a:endParaRPr lang="pl-PL" sz="2000" dirty="0">
                        <a:solidFill>
                          <a:schemeClr val="tx1"/>
                        </a:solidFill>
                        <a:effectLst/>
                        <a:latin typeface="Calibri" panose="020F0502020204030204" pitchFamily="34" charset="0"/>
                        <a:cs typeface="Calibri" panose="020F0502020204030204" pitchFamily="34" charset="0"/>
                      </a:endParaRPr>
                    </a:p>
                  </a:txBody>
                  <a:tcPr marL="38021" marR="38021" marT="0" marB="0"/>
                </a:tc>
                <a:tc>
                  <a:txBody>
                    <a:bodyPr/>
                    <a:lstStyle/>
                    <a:p>
                      <a:pPr>
                        <a:lnSpc>
                          <a:spcPct val="150000"/>
                        </a:lnSpc>
                        <a:spcAft>
                          <a:spcPts val="0"/>
                        </a:spcAft>
                      </a:pPr>
                      <a:r>
                        <a:rPr lang="pl-PL" sz="700" dirty="0">
                          <a:effectLst/>
                        </a:rPr>
                        <a:t> </a:t>
                      </a:r>
                      <a:endParaRPr lang="pl-PL" sz="600" dirty="0">
                        <a:effectLst/>
                      </a:endParaRPr>
                    </a:p>
                    <a:p>
                      <a:pPr>
                        <a:lnSpc>
                          <a:spcPct val="150000"/>
                        </a:lnSpc>
                        <a:spcAft>
                          <a:spcPts val="0"/>
                        </a:spcAft>
                      </a:pPr>
                      <a:r>
                        <a:rPr lang="pl-PL" sz="700" dirty="0">
                          <a:effectLst/>
                        </a:rPr>
                        <a:t> </a:t>
                      </a:r>
                      <a:endParaRPr lang="pl-PL" sz="600" dirty="0">
                        <a:effectLst/>
                      </a:endParaRPr>
                    </a:p>
                    <a:p>
                      <a:pPr>
                        <a:lnSpc>
                          <a:spcPct val="150000"/>
                        </a:lnSpc>
                        <a:spcAft>
                          <a:spcPts val="0"/>
                        </a:spcAft>
                      </a:pPr>
                      <a:r>
                        <a:rPr lang="pl-PL" sz="700" dirty="0">
                          <a:effectLst/>
                        </a:rPr>
                        <a:t> </a:t>
                      </a:r>
                      <a:endParaRPr lang="pl-PL" sz="600" dirty="0">
                        <a:effectLst/>
                      </a:endParaRPr>
                    </a:p>
                    <a:p>
                      <a:pPr>
                        <a:lnSpc>
                          <a:spcPct val="150000"/>
                        </a:lnSpc>
                        <a:spcAft>
                          <a:spcPts val="0"/>
                        </a:spcAft>
                      </a:pPr>
                      <a:r>
                        <a:rPr lang="pl-PL" sz="700" dirty="0">
                          <a:effectLst/>
                        </a:rPr>
                        <a:t> </a:t>
                      </a:r>
                      <a:endParaRPr lang="pl-P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4162093632"/>
                  </a:ext>
                </a:extLst>
              </a:tr>
              <a:tr h="551236">
                <a:tc>
                  <a:txBody>
                    <a:bodyPr/>
                    <a:lstStyle/>
                    <a:p>
                      <a:pPr>
                        <a:lnSpc>
                          <a:spcPct val="150000"/>
                        </a:lnSpc>
                        <a:spcAft>
                          <a:spcPts val="0"/>
                        </a:spcAft>
                      </a:pPr>
                      <a:r>
                        <a:rPr lang="pl-PL" sz="2000" dirty="0">
                          <a:solidFill>
                            <a:schemeClr val="tx1"/>
                          </a:solidFill>
                          <a:effectLst/>
                          <a:latin typeface="Calibri" panose="020F0502020204030204" pitchFamily="34" charset="0"/>
                          <a:cs typeface="Calibri" panose="020F0502020204030204" pitchFamily="34" charset="0"/>
                        </a:rPr>
                        <a:t>Wybór metod i technik gromadzenia  danych </a:t>
                      </a:r>
                    </a:p>
                    <a:p>
                      <a:pPr>
                        <a:lnSpc>
                          <a:spcPct val="150000"/>
                        </a:lnSpc>
                        <a:spcAft>
                          <a:spcPts val="0"/>
                        </a:spcAft>
                      </a:pPr>
                      <a:endParaRPr lang="pl-P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021" marR="38021" marT="0" marB="0"/>
                </a:tc>
                <a:tc>
                  <a:txBody>
                    <a:bodyPr/>
                    <a:lstStyle/>
                    <a:p>
                      <a:pPr>
                        <a:lnSpc>
                          <a:spcPct val="150000"/>
                        </a:lnSpc>
                        <a:spcAft>
                          <a:spcPts val="0"/>
                        </a:spcAft>
                      </a:pPr>
                      <a:r>
                        <a:rPr lang="pl-PL" sz="700">
                          <a:effectLst/>
                        </a:rPr>
                        <a:t> </a:t>
                      </a:r>
                      <a:endParaRPr lang="pl-PL" sz="60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3648057682"/>
                  </a:ext>
                </a:extLst>
              </a:tr>
              <a:tr h="701415">
                <a:tc>
                  <a:txBody>
                    <a:bodyPr/>
                    <a:lstStyle/>
                    <a:p>
                      <a:pPr>
                        <a:lnSpc>
                          <a:spcPct val="150000"/>
                        </a:lnSpc>
                        <a:spcAft>
                          <a:spcPts val="0"/>
                        </a:spcAft>
                      </a:pPr>
                      <a:r>
                        <a:rPr lang="pl-PL" sz="2000" dirty="0">
                          <a:solidFill>
                            <a:schemeClr val="tx1"/>
                          </a:solidFill>
                          <a:effectLst/>
                          <a:latin typeface="Calibri" panose="020F0502020204030204" pitchFamily="34" charset="0"/>
                          <a:cs typeface="Calibri" panose="020F0502020204030204" pitchFamily="34" charset="0"/>
                        </a:rPr>
                        <a:t>Zebranie danych </a:t>
                      </a:r>
                    </a:p>
                  </a:txBody>
                  <a:tcPr marL="38021" marR="38021" marT="0" marB="0"/>
                </a:tc>
                <a:tc>
                  <a:txBody>
                    <a:bodyPr/>
                    <a:lstStyle/>
                    <a:p>
                      <a:pPr>
                        <a:lnSpc>
                          <a:spcPct val="150000"/>
                        </a:lnSpc>
                        <a:spcAft>
                          <a:spcPts val="0"/>
                        </a:spcAft>
                      </a:pPr>
                      <a:r>
                        <a:rPr lang="pl-PL" sz="700" dirty="0">
                          <a:effectLst/>
                        </a:rPr>
                        <a:t> </a:t>
                      </a:r>
                      <a:endParaRPr lang="pl-P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021" marR="38021" marT="0" marB="0"/>
                </a:tc>
                <a:extLst>
                  <a:ext uri="{0D108BD9-81ED-4DB2-BD59-A6C34878D82A}">
                    <a16:rowId xmlns:a16="http://schemas.microsoft.com/office/drawing/2014/main" val="281595509"/>
                  </a:ext>
                </a:extLst>
              </a:tr>
            </a:tbl>
          </a:graphicData>
        </a:graphic>
      </p:graphicFrame>
    </p:spTree>
    <p:extLst>
      <p:ext uri="{BB962C8B-B14F-4D97-AF65-F5344CB8AC3E}">
        <p14:creationId xmlns:p14="http://schemas.microsoft.com/office/powerpoint/2010/main" val="3890483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4294967295"/>
          </p:nvPr>
        </p:nvSpPr>
        <p:spPr>
          <a:xfrm>
            <a:off x="2135561" y="3717032"/>
            <a:ext cx="6948115" cy="1007368"/>
          </a:xfrm>
        </p:spPr>
        <p:txBody>
          <a:bodyPr/>
          <a:lstStyle/>
          <a:p>
            <a:r>
              <a:rPr lang="pl-PL" b="1" dirty="0">
                <a:solidFill>
                  <a:schemeClr val="bg1"/>
                </a:solidFill>
              </a:rPr>
              <a:t>Dziękuję za uwagę</a:t>
            </a:r>
          </a:p>
        </p:txBody>
      </p:sp>
      <p:sp>
        <p:nvSpPr>
          <p:cNvPr id="2" name="Prostokąt 1">
            <a:extLst>
              <a:ext uri="{FF2B5EF4-FFF2-40B4-BE49-F238E27FC236}">
                <a16:creationId xmlns:a16="http://schemas.microsoft.com/office/drawing/2014/main" id="{D3EF84AA-7A33-40EF-A957-F80D33A1696F}"/>
              </a:ext>
            </a:extLst>
          </p:cNvPr>
          <p:cNvSpPr/>
          <p:nvPr/>
        </p:nvSpPr>
        <p:spPr>
          <a:xfrm>
            <a:off x="6060097" y="4093458"/>
            <a:ext cx="4374232" cy="1261884"/>
          </a:xfrm>
          <a:prstGeom prst="rect">
            <a:avLst/>
          </a:prstGeom>
        </p:spPr>
        <p:txBody>
          <a:bodyPr wrap="square">
            <a:spAutoFit/>
          </a:bodyPr>
          <a:lstStyle/>
          <a:p>
            <a:pPr algn="ctr"/>
            <a:r>
              <a:rPr lang="pl-PL" altLang="pl-PL" sz="2000" b="1" dirty="0">
                <a:solidFill>
                  <a:schemeClr val="bg1"/>
                </a:solidFill>
                <a:latin typeface="Calibri" panose="020F0502020204030204" pitchFamily="34" charset="0"/>
              </a:rPr>
              <a:t> Dorota Tomaszewicz</a:t>
            </a:r>
          </a:p>
          <a:p>
            <a:pPr algn="ctr"/>
            <a:r>
              <a:rPr lang="pl-PL" altLang="pl-PL" sz="2000" dirty="0">
                <a:solidFill>
                  <a:schemeClr val="bg1"/>
                </a:solidFill>
                <a:latin typeface="Calibri" panose="020F0502020204030204" pitchFamily="34" charset="0"/>
              </a:rPr>
              <a:t>Ekspert merytoryczny </a:t>
            </a:r>
          </a:p>
          <a:p>
            <a:pPr algn="ctr"/>
            <a:r>
              <a:rPr lang="pl-PL" altLang="pl-PL" b="1" dirty="0" err="1">
                <a:solidFill>
                  <a:schemeClr val="bg1"/>
                </a:solidFill>
                <a:latin typeface="Calibri" panose="020F0502020204030204" pitchFamily="34" charset="0"/>
              </a:rPr>
              <a:t>Coach</a:t>
            </a:r>
            <a:r>
              <a:rPr lang="pl-PL" altLang="pl-PL" b="1" dirty="0">
                <a:solidFill>
                  <a:schemeClr val="bg1"/>
                </a:solidFill>
                <a:latin typeface="Calibri" panose="020F0502020204030204" pitchFamily="34" charset="0"/>
              </a:rPr>
              <a:t> ICC </a:t>
            </a:r>
            <a:r>
              <a:rPr lang="pl-PL" altLang="pl-PL" b="1" dirty="0">
                <a:solidFill>
                  <a:schemeClr val="bg1"/>
                </a:solidFill>
                <a:latin typeface="Calibri" panose="020F0502020204030204" pitchFamily="34" charset="0"/>
                <a:sym typeface="Wingdings" panose="05000000000000000000" pitchFamily="2" charset="2"/>
              </a:rPr>
              <a:t> </a:t>
            </a:r>
            <a:r>
              <a:rPr lang="pl-PL" altLang="pl-PL" b="1" dirty="0">
                <a:solidFill>
                  <a:schemeClr val="bg1"/>
                </a:solidFill>
                <a:latin typeface="Calibri" panose="020F0502020204030204" pitchFamily="34" charset="0"/>
              </a:rPr>
              <a:t> trener  </a:t>
            </a:r>
            <a:r>
              <a:rPr lang="pl-PL" altLang="pl-PL" b="1" dirty="0">
                <a:solidFill>
                  <a:schemeClr val="bg1"/>
                </a:solidFill>
                <a:latin typeface="Calibri" panose="020F0502020204030204" pitchFamily="34" charset="0"/>
                <a:sym typeface="Wingdings" panose="05000000000000000000" pitchFamily="2" charset="2"/>
              </a:rPr>
              <a:t></a:t>
            </a:r>
            <a:r>
              <a:rPr lang="pl-PL" altLang="pl-PL" b="1" dirty="0">
                <a:solidFill>
                  <a:schemeClr val="bg1"/>
                </a:solidFill>
                <a:latin typeface="Calibri" panose="020F0502020204030204" pitchFamily="34" charset="0"/>
              </a:rPr>
              <a:t> asesor AC/DC </a:t>
            </a:r>
            <a:r>
              <a:rPr lang="pl-PL" altLang="pl-PL" b="1" dirty="0">
                <a:solidFill>
                  <a:schemeClr val="bg1"/>
                </a:solidFill>
                <a:latin typeface="Calibri" panose="020F0502020204030204" pitchFamily="34" charset="0"/>
                <a:sym typeface="Wingdings" panose="05000000000000000000" pitchFamily="2" charset="2"/>
              </a:rPr>
              <a:t> ekspert ORE</a:t>
            </a:r>
            <a:r>
              <a:rPr lang="pl-PL" altLang="pl-PL" b="1" dirty="0">
                <a:solidFill>
                  <a:schemeClr val="bg1"/>
                </a:solidFill>
                <a:latin typeface="Calibri" panose="020F0502020204030204" pitchFamily="34" charset="0"/>
              </a:rPr>
              <a:t> </a:t>
            </a:r>
          </a:p>
        </p:txBody>
      </p:sp>
      <p:pic>
        <p:nvPicPr>
          <p:cNvPr id="5" name="Obraz 2">
            <a:extLst>
              <a:ext uri="{FF2B5EF4-FFF2-40B4-BE49-F238E27FC236}">
                <a16:creationId xmlns:a16="http://schemas.microsoft.com/office/drawing/2014/main" id="{92B224BE-0B98-4C38-ADCD-0E67E9B4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614" y="1447354"/>
            <a:ext cx="271938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0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8587B4F-8D1D-4C17-99DE-ABE974169B63}"/>
              </a:ext>
            </a:extLst>
          </p:cNvPr>
          <p:cNvGraphicFramePr/>
          <p:nvPr>
            <p:extLst>
              <p:ext uri="{D42A27DB-BD31-4B8C-83A1-F6EECF244321}">
                <p14:modId xmlns:p14="http://schemas.microsoft.com/office/powerpoint/2010/main" val="574712420"/>
              </p:ext>
            </p:extLst>
          </p:nvPr>
        </p:nvGraphicFramePr>
        <p:xfrm>
          <a:off x="1431235" y="964096"/>
          <a:ext cx="8497956" cy="4611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ostokąt 2">
            <a:extLst>
              <a:ext uri="{FF2B5EF4-FFF2-40B4-BE49-F238E27FC236}">
                <a16:creationId xmlns:a16="http://schemas.microsoft.com/office/drawing/2014/main" id="{3E102584-0CBA-4CEC-9F40-464478A7CBDD}"/>
              </a:ext>
            </a:extLst>
          </p:cNvPr>
          <p:cNvSpPr/>
          <p:nvPr/>
        </p:nvSpPr>
        <p:spPr>
          <a:xfrm>
            <a:off x="581785" y="193021"/>
            <a:ext cx="4014240" cy="461665"/>
          </a:xfrm>
          <a:prstGeom prst="rect">
            <a:avLst/>
          </a:prstGeom>
        </p:spPr>
        <p:txBody>
          <a:bodyPr wrap="none">
            <a:spAutoFit/>
          </a:bodyPr>
          <a:lstStyle/>
          <a:p>
            <a:r>
              <a:rPr lang="pl-PL" sz="2400" b="1" dirty="0">
                <a:solidFill>
                  <a:srgbClr val="0070C0"/>
                </a:solidFill>
                <a:latin typeface="Arial" panose="020B0604020202020204" pitchFamily="34" charset="0"/>
                <a:ea typeface="Calibri" panose="020F0502020204030204" pitchFamily="34" charset="0"/>
              </a:rPr>
              <a:t>Procedura diagnostyczna </a:t>
            </a:r>
            <a:endParaRPr lang="pl-PL" sz="2400" dirty="0">
              <a:solidFill>
                <a:srgbClr val="0070C0"/>
              </a:solidFill>
            </a:endParaRPr>
          </a:p>
        </p:txBody>
      </p:sp>
    </p:spTree>
    <p:extLst>
      <p:ext uri="{BB962C8B-B14F-4D97-AF65-F5344CB8AC3E}">
        <p14:creationId xmlns:p14="http://schemas.microsoft.com/office/powerpoint/2010/main" val="291116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243F3A6E-5253-453E-832D-A1C330443D4B}"/>
              </a:ext>
            </a:extLst>
          </p:cNvPr>
          <p:cNvSpPr/>
          <p:nvPr/>
        </p:nvSpPr>
        <p:spPr>
          <a:xfrm>
            <a:off x="1655212" y="1266448"/>
            <a:ext cx="9049657" cy="646331"/>
          </a:xfrm>
          <a:prstGeom prst="rect">
            <a:avLst/>
          </a:prstGeom>
        </p:spPr>
        <p:txBody>
          <a:bodyPr wrap="none">
            <a:spAutoFit/>
          </a:bodyPr>
          <a:lstStyle/>
          <a:p>
            <a:r>
              <a:rPr lang="pl-PL" sz="3600" b="1" dirty="0">
                <a:solidFill>
                  <a:srgbClr val="0070C0"/>
                </a:solidFill>
                <a:latin typeface="Calibri" panose="020F0502020204030204" pitchFamily="34" charset="0"/>
                <a:ea typeface="Calibri" panose="020F0502020204030204" pitchFamily="34" charset="0"/>
                <a:cs typeface="Calibri" panose="020F0502020204030204" pitchFamily="34" charset="0"/>
              </a:rPr>
              <a:t>Etapy prowadzenia diagnozy lokalnej oświaty  </a:t>
            </a:r>
            <a:endParaRPr lang="pl-PL" sz="3600" dirty="0">
              <a:solidFill>
                <a:srgbClr val="0070C0"/>
              </a:solidFill>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038850E7-29C1-47DD-B211-000A74AD0EEF}"/>
              </a:ext>
            </a:extLst>
          </p:cNvPr>
          <p:cNvSpPr/>
          <p:nvPr/>
        </p:nvSpPr>
        <p:spPr>
          <a:xfrm>
            <a:off x="636663" y="2541897"/>
            <a:ext cx="11086754" cy="1323439"/>
          </a:xfrm>
          <a:prstGeom prst="rect">
            <a:avLst/>
          </a:prstGeom>
        </p:spPr>
        <p:txBody>
          <a:bodyPr wrap="square">
            <a:spAutoFit/>
          </a:bodyPr>
          <a:lstStyle/>
          <a:p>
            <a:pPr marL="457200" indent="-457200">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Praca w 4 grupach cz.1 </a:t>
            </a:r>
          </a:p>
          <a:p>
            <a:pPr marL="457200" indent="-457200">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Etapy diagnozy (zadanie z zegarem )</a:t>
            </a:r>
          </a:p>
          <a:p>
            <a:pPr marL="457200" indent="-457200">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Prezentacja zegara na forum  przez jedną z grup oraz autoewaluacja </a:t>
            </a:r>
          </a:p>
          <a:p>
            <a:endParaRPr lang="pl-PL"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36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18C72103-93CC-4075-9143-478CF6940C42}"/>
              </a:ext>
            </a:extLst>
          </p:cNvPr>
          <p:cNvGrpSpPr>
            <a:grpSpLocks/>
          </p:cNvGrpSpPr>
          <p:nvPr/>
        </p:nvGrpSpPr>
        <p:grpSpPr bwMode="auto">
          <a:xfrm>
            <a:off x="1063489" y="0"/>
            <a:ext cx="8050694" cy="5826540"/>
            <a:chOff x="697" y="3921"/>
            <a:chExt cx="10129" cy="10605"/>
          </a:xfrm>
        </p:grpSpPr>
        <p:sp>
          <p:nvSpPr>
            <p:cNvPr id="3" name="Text Box 3">
              <a:extLst>
                <a:ext uri="{FF2B5EF4-FFF2-40B4-BE49-F238E27FC236}">
                  <a16:creationId xmlns:a16="http://schemas.microsoft.com/office/drawing/2014/main" id="{5C0E6FD5-817B-4567-B200-D3D858742C81}"/>
                </a:ext>
              </a:extLst>
            </p:cNvPr>
            <p:cNvSpPr txBox="1">
              <a:spLocks noChangeArrowheads="1"/>
            </p:cNvSpPr>
            <p:nvPr/>
          </p:nvSpPr>
          <p:spPr bwMode="auto">
            <a:xfrm>
              <a:off x="8722" y="5533"/>
              <a:ext cx="1838" cy="32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Kto przeprowadzi diagnozę? Kto jest zainteresowany? Czemu będą służyć wyniki?</a:t>
              </a:r>
            </a:p>
          </p:txBody>
        </p:sp>
        <p:sp>
          <p:nvSpPr>
            <p:cNvPr id="4" name="Text Box 4">
              <a:extLst>
                <a:ext uri="{FF2B5EF4-FFF2-40B4-BE49-F238E27FC236}">
                  <a16:creationId xmlns:a16="http://schemas.microsoft.com/office/drawing/2014/main" id="{ACDE14EE-2792-454C-883E-6223F8C04F25}"/>
                </a:ext>
              </a:extLst>
            </p:cNvPr>
            <p:cNvSpPr txBox="1">
              <a:spLocks noChangeArrowheads="1"/>
            </p:cNvSpPr>
            <p:nvPr/>
          </p:nvSpPr>
          <p:spPr bwMode="auto">
            <a:xfrm>
              <a:off x="6997" y="4871"/>
              <a:ext cx="1620" cy="22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1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dirty="0" err="1">
                  <a:effectLst/>
                  <a:latin typeface="Calibri" panose="020F0502020204030204" pitchFamily="34" charset="0"/>
                  <a:ea typeface="Calibri" panose="020F0502020204030204" pitchFamily="34" charset="0"/>
                  <a:cs typeface="Times New Roman" panose="02020603050405020304" pitchFamily="18" charset="0"/>
                </a:rPr>
                <a:t>Sformuło</a:t>
              </a:r>
              <a:r>
                <a:rPr lang="pl-PL" sz="1100"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pl-PL" sz="1100" dirty="0" err="1">
                  <a:effectLst/>
                  <a:latin typeface="Calibri" panose="020F0502020204030204" pitchFamily="34" charset="0"/>
                  <a:ea typeface="Calibri" panose="020F0502020204030204" pitchFamily="34" charset="0"/>
                  <a:cs typeface="Times New Roman" panose="02020603050405020304" pitchFamily="18" charset="0"/>
                </a:rPr>
                <a:t>wanie</a:t>
              </a:r>
              <a:r>
                <a:rPr lang="pl-PL" sz="1100" dirty="0">
                  <a:effectLst/>
                  <a:latin typeface="Calibri" panose="020F0502020204030204" pitchFamily="34" charset="0"/>
                  <a:ea typeface="Calibri" panose="020F0502020204030204" pitchFamily="34" charset="0"/>
                  <a:cs typeface="Times New Roman" panose="02020603050405020304" pitchFamily="18" charset="0"/>
                </a:rPr>
                <a:t> celów diagnozy.</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5">
              <a:extLst>
                <a:ext uri="{FF2B5EF4-FFF2-40B4-BE49-F238E27FC236}">
                  <a16:creationId xmlns:a16="http://schemas.microsoft.com/office/drawing/2014/main" id="{FD2689EC-31D8-457D-BE9B-7316147676DD}"/>
                </a:ext>
              </a:extLst>
            </p:cNvPr>
            <p:cNvSpPr txBox="1">
              <a:spLocks noChangeArrowheads="1"/>
            </p:cNvSpPr>
            <p:nvPr/>
          </p:nvSpPr>
          <p:spPr bwMode="auto">
            <a:xfrm>
              <a:off x="9294" y="8945"/>
              <a:ext cx="1440" cy="19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3</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Co będziemy badać?</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6">
              <a:extLst>
                <a:ext uri="{FF2B5EF4-FFF2-40B4-BE49-F238E27FC236}">
                  <a16:creationId xmlns:a16="http://schemas.microsoft.com/office/drawing/2014/main" id="{923184CD-21A1-4D83-9130-7E8C29D8BC9B}"/>
                </a:ext>
              </a:extLst>
            </p:cNvPr>
            <p:cNvSpPr txBox="1">
              <a:spLocks noChangeArrowheads="1"/>
            </p:cNvSpPr>
            <p:nvPr/>
          </p:nvSpPr>
          <p:spPr bwMode="auto">
            <a:xfrm>
              <a:off x="5197" y="4212"/>
              <a:ext cx="1663" cy="24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a:effectLst/>
                  <a:latin typeface="Calibri" panose="020F0502020204030204" pitchFamily="34" charset="0"/>
                  <a:ea typeface="Calibri" panose="020F0502020204030204" pitchFamily="34" charset="0"/>
                  <a:cs typeface="Times New Roman" panose="02020603050405020304" pitchFamily="18" charset="0"/>
                </a:rPr>
                <a:t>12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Określenie priorytetów  </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       do planu strategicznego </a:t>
              </a:r>
            </a:p>
            <a:p>
              <a:pP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7">
              <a:extLst>
                <a:ext uri="{FF2B5EF4-FFF2-40B4-BE49-F238E27FC236}">
                  <a16:creationId xmlns:a16="http://schemas.microsoft.com/office/drawing/2014/main" id="{251330D8-A377-4E5D-AE69-8D1D89C09FAE}"/>
                </a:ext>
              </a:extLst>
            </p:cNvPr>
            <p:cNvSpPr txBox="1">
              <a:spLocks noChangeArrowheads="1"/>
            </p:cNvSpPr>
            <p:nvPr/>
          </p:nvSpPr>
          <p:spPr bwMode="auto">
            <a:xfrm>
              <a:off x="8617" y="11170"/>
              <a:ext cx="1943" cy="23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4</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Ustalenie</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źródeł, rodzajów informacji.</a:t>
              </a:r>
            </a:p>
            <a:p>
              <a:pPr algn="ct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8">
              <a:extLst>
                <a:ext uri="{FF2B5EF4-FFF2-40B4-BE49-F238E27FC236}">
                  <a16:creationId xmlns:a16="http://schemas.microsoft.com/office/drawing/2014/main" id="{EB5467C0-615B-45C4-8E9E-BDFF8EF8145C}"/>
                </a:ext>
              </a:extLst>
            </p:cNvPr>
            <p:cNvSpPr txBox="1">
              <a:spLocks noChangeArrowheads="1"/>
            </p:cNvSpPr>
            <p:nvPr/>
          </p:nvSpPr>
          <p:spPr bwMode="auto">
            <a:xfrm>
              <a:off x="6766" y="11546"/>
              <a:ext cx="1620" cy="22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600" b="1" dirty="0">
                  <a:effectLst/>
                  <a:latin typeface="Calibri" panose="020F0502020204030204" pitchFamily="34" charset="0"/>
                  <a:ea typeface="Calibri" panose="020F0502020204030204" pitchFamily="34" charset="0"/>
                  <a:cs typeface="Times New Roman" panose="02020603050405020304" pitchFamily="18" charset="0"/>
                </a:rPr>
                <a:t>5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Wybór</a:t>
              </a:r>
              <a:br>
                <a:rPr lang="pl-PL" sz="1100" dirty="0">
                  <a:effectLst/>
                  <a:latin typeface="Calibri" panose="020F0502020204030204" pitchFamily="34" charset="0"/>
                  <a:ea typeface="Calibri" panose="020F0502020204030204" pitchFamily="34" charset="0"/>
                  <a:cs typeface="Times New Roman" panose="02020603050405020304" pitchFamily="18" charset="0"/>
                </a:rPr>
              </a:br>
              <a:r>
                <a:rPr lang="pl-PL" sz="1100" dirty="0">
                  <a:effectLst/>
                  <a:latin typeface="Calibri" panose="020F0502020204030204" pitchFamily="34" charset="0"/>
                  <a:ea typeface="Calibri" panose="020F0502020204030204" pitchFamily="34" charset="0"/>
                  <a:cs typeface="Times New Roman" panose="02020603050405020304" pitchFamily="18" charset="0"/>
                </a:rPr>
                <a:t>metod i technik</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gromadzenia</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danych.</a:t>
              </a:r>
            </a:p>
            <a:p>
              <a:pPr algn="ctr">
                <a:lnSpc>
                  <a:spcPct val="107000"/>
                </a:lnSpc>
                <a:spcAft>
                  <a:spcPts val="0"/>
                </a:spcAft>
              </a:pPr>
              <a:r>
                <a:rPr lang="pl-PL"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9">
              <a:extLst>
                <a:ext uri="{FF2B5EF4-FFF2-40B4-BE49-F238E27FC236}">
                  <a16:creationId xmlns:a16="http://schemas.microsoft.com/office/drawing/2014/main" id="{C0D830F9-7DD6-4556-8568-98003BFF849F}"/>
                </a:ext>
              </a:extLst>
            </p:cNvPr>
            <p:cNvSpPr txBox="1">
              <a:spLocks noChangeArrowheads="1"/>
            </p:cNvSpPr>
            <p:nvPr/>
          </p:nvSpPr>
          <p:spPr bwMode="auto">
            <a:xfrm>
              <a:off x="4810" y="11989"/>
              <a:ext cx="1815" cy="25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6</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Opracowanie</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odpowiednich narzędzi.</a:t>
              </a:r>
            </a:p>
            <a:p>
              <a:pPr>
                <a:lnSpc>
                  <a:spcPct val="107000"/>
                </a:lnSpc>
                <a:spcAft>
                  <a:spcPts val="80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10">
              <a:extLst>
                <a:ext uri="{FF2B5EF4-FFF2-40B4-BE49-F238E27FC236}">
                  <a16:creationId xmlns:a16="http://schemas.microsoft.com/office/drawing/2014/main" id="{B8F6C270-9DC5-49A6-BDE9-837DE8C9A1EE}"/>
                </a:ext>
              </a:extLst>
            </p:cNvPr>
            <p:cNvSpPr txBox="1">
              <a:spLocks noChangeArrowheads="1"/>
            </p:cNvSpPr>
            <p:nvPr/>
          </p:nvSpPr>
          <p:spPr bwMode="auto">
            <a:xfrm>
              <a:off x="2845" y="11546"/>
              <a:ext cx="1870" cy="24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a:effectLst/>
                  <a:latin typeface="Calibri" panose="020F0502020204030204" pitchFamily="34" charset="0"/>
                  <a:ea typeface="Calibri" panose="020F0502020204030204" pitchFamily="34" charset="0"/>
                  <a:cs typeface="Times New Roman" panose="02020603050405020304" pitchFamily="18" charset="0"/>
                </a:rPr>
                <a:t>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1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Zebranie</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danych.</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11">
              <a:extLst>
                <a:ext uri="{FF2B5EF4-FFF2-40B4-BE49-F238E27FC236}">
                  <a16:creationId xmlns:a16="http://schemas.microsoft.com/office/drawing/2014/main" id="{880B0FCA-F26D-449A-82F8-526C7FAAA670}"/>
                </a:ext>
              </a:extLst>
            </p:cNvPr>
            <p:cNvSpPr txBox="1">
              <a:spLocks noChangeArrowheads="1"/>
            </p:cNvSpPr>
            <p:nvPr/>
          </p:nvSpPr>
          <p:spPr bwMode="auto">
            <a:xfrm>
              <a:off x="1112" y="10643"/>
              <a:ext cx="1620" cy="19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a:effectLst/>
                  <a:latin typeface="Calibri" panose="020F0502020204030204" pitchFamily="34" charset="0"/>
                  <a:ea typeface="Calibri" panose="020F0502020204030204" pitchFamily="34" charset="0"/>
                  <a:cs typeface="Times New Roman" panose="02020603050405020304" pitchFamily="18" charset="0"/>
                </a:rPr>
                <a:t>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Techniczne</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opracowanie</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danych.</a:t>
              </a:r>
            </a:p>
            <a:p>
              <a:pPr algn="ct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12">
              <a:extLst>
                <a:ext uri="{FF2B5EF4-FFF2-40B4-BE49-F238E27FC236}">
                  <a16:creationId xmlns:a16="http://schemas.microsoft.com/office/drawing/2014/main" id="{034F754C-4524-4C5B-9D18-C3456886294A}"/>
                </a:ext>
              </a:extLst>
            </p:cNvPr>
            <p:cNvSpPr txBox="1">
              <a:spLocks noChangeArrowheads="1"/>
            </p:cNvSpPr>
            <p:nvPr/>
          </p:nvSpPr>
          <p:spPr bwMode="auto">
            <a:xfrm>
              <a:off x="697" y="8275"/>
              <a:ext cx="1763" cy="22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a:effectLst/>
                  <a:latin typeface="Calibri" panose="020F0502020204030204" pitchFamily="34" charset="0"/>
                  <a:ea typeface="Calibri" panose="020F0502020204030204" pitchFamily="34" charset="0"/>
                  <a:cs typeface="Times New Roman" panose="02020603050405020304" pitchFamily="18" charset="0"/>
                </a:rPr>
                <a:t>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Analiza danych</a:t>
              </a:r>
            </a:p>
          </p:txBody>
        </p:sp>
        <p:sp>
          <p:nvSpPr>
            <p:cNvPr id="13" name="Text Box 13">
              <a:extLst>
                <a:ext uri="{FF2B5EF4-FFF2-40B4-BE49-F238E27FC236}">
                  <a16:creationId xmlns:a16="http://schemas.microsoft.com/office/drawing/2014/main" id="{B090D100-A424-411A-8446-7F0D6E651F9E}"/>
                </a:ext>
              </a:extLst>
            </p:cNvPr>
            <p:cNvSpPr txBox="1">
              <a:spLocks noChangeArrowheads="1"/>
            </p:cNvSpPr>
            <p:nvPr/>
          </p:nvSpPr>
          <p:spPr bwMode="auto">
            <a:xfrm>
              <a:off x="1490" y="5713"/>
              <a:ext cx="1727" cy="24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a:effectLst/>
                  <a:latin typeface="Calibri" panose="020F0502020204030204" pitchFamily="34" charset="0"/>
                  <a:ea typeface="Calibri" panose="020F0502020204030204" pitchFamily="34" charset="0"/>
                  <a:cs typeface="Times New Roman" panose="02020603050405020304" pitchFamily="18" charset="0"/>
                </a:rPr>
                <a:t>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Dyskusja na</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temat danych</a:t>
              </a: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14">
              <a:extLst>
                <a:ext uri="{FF2B5EF4-FFF2-40B4-BE49-F238E27FC236}">
                  <a16:creationId xmlns:a16="http://schemas.microsoft.com/office/drawing/2014/main" id="{7326010C-86F8-46C3-80D7-41B985B8BDDE}"/>
                </a:ext>
              </a:extLst>
            </p:cNvPr>
            <p:cNvSpPr txBox="1">
              <a:spLocks noChangeArrowheads="1"/>
            </p:cNvSpPr>
            <p:nvPr/>
          </p:nvSpPr>
          <p:spPr bwMode="auto">
            <a:xfrm>
              <a:off x="3397" y="4434"/>
              <a:ext cx="1620" cy="32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0"/>
                </a:spcAft>
              </a:pPr>
              <a:r>
                <a:rPr lang="pl-PL" sz="1400" b="1">
                  <a:effectLst/>
                  <a:latin typeface="Calibri" panose="020F0502020204030204" pitchFamily="34" charset="0"/>
                  <a:ea typeface="Calibri" panose="020F0502020204030204" pitchFamily="34" charset="0"/>
                  <a:cs typeface="Times New Roman" panose="02020603050405020304" pitchFamily="18" charset="0"/>
                </a:rPr>
                <a:t>11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Wnioski (mocne strony/ obszary do rozwoju)</a:t>
              </a:r>
            </a:p>
            <a:p>
              <a:pPr>
                <a:lnSpc>
                  <a:spcPct val="107000"/>
                </a:lnSpc>
                <a:spcAft>
                  <a:spcPts val="800"/>
                </a:spcAft>
              </a:pPr>
              <a:r>
                <a:rPr lang="pl-PL"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15">
              <a:extLst>
                <a:ext uri="{FF2B5EF4-FFF2-40B4-BE49-F238E27FC236}">
                  <a16:creationId xmlns:a16="http://schemas.microsoft.com/office/drawing/2014/main" id="{27560F92-839A-48F3-A565-8F210D1F17CA}"/>
                </a:ext>
              </a:extLst>
            </p:cNvPr>
            <p:cNvSpPr txBox="1">
              <a:spLocks noChangeArrowheads="1"/>
            </p:cNvSpPr>
            <p:nvPr/>
          </p:nvSpPr>
          <p:spPr bwMode="auto">
            <a:xfrm>
              <a:off x="6900" y="3921"/>
              <a:ext cx="1920"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pl-PL" sz="1000" i="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Planowanie diagnozy - po co?</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Line 16">
              <a:extLst>
                <a:ext uri="{FF2B5EF4-FFF2-40B4-BE49-F238E27FC236}">
                  <a16:creationId xmlns:a16="http://schemas.microsoft.com/office/drawing/2014/main" id="{F902E9A7-ACA6-4CDE-A918-A3954E25B1DE}"/>
                </a:ext>
              </a:extLst>
            </p:cNvPr>
            <p:cNvCxnSpPr>
              <a:cxnSpLocks noChangeShapeType="1"/>
            </p:cNvCxnSpPr>
            <p:nvPr/>
          </p:nvCxnSpPr>
          <p:spPr bwMode="auto">
            <a:xfrm flipV="1">
              <a:off x="7717" y="4488"/>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Text Box 17">
              <a:extLst>
                <a:ext uri="{FF2B5EF4-FFF2-40B4-BE49-F238E27FC236}">
                  <a16:creationId xmlns:a16="http://schemas.microsoft.com/office/drawing/2014/main" id="{D8CF3579-7A54-43A6-8079-48C651301EEB}"/>
                </a:ext>
              </a:extLst>
            </p:cNvPr>
            <p:cNvSpPr txBox="1">
              <a:spLocks noChangeArrowheads="1"/>
            </p:cNvSpPr>
            <p:nvPr/>
          </p:nvSpPr>
          <p:spPr bwMode="auto">
            <a:xfrm>
              <a:off x="8846" y="4094"/>
              <a:ext cx="1980" cy="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pl-PL" sz="10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Planowanie diagnozy – zasoby,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100"/>
                </a:lnSpc>
                <a:spcAft>
                  <a:spcPts val="0"/>
                </a:spcAft>
              </a:pPr>
              <a:r>
                <a:rPr lang="pl-PL" sz="10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interesariusze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3879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243F3A6E-5253-453E-832D-A1C330443D4B}"/>
              </a:ext>
            </a:extLst>
          </p:cNvPr>
          <p:cNvSpPr/>
          <p:nvPr/>
        </p:nvSpPr>
        <p:spPr>
          <a:xfrm>
            <a:off x="1655212" y="1266448"/>
            <a:ext cx="9049657" cy="646331"/>
          </a:xfrm>
          <a:prstGeom prst="rect">
            <a:avLst/>
          </a:prstGeom>
        </p:spPr>
        <p:txBody>
          <a:bodyPr wrap="none">
            <a:spAutoFit/>
          </a:bodyPr>
          <a:lstStyle/>
          <a:p>
            <a:r>
              <a:rPr lang="pl-PL" sz="3600" b="1" dirty="0">
                <a:solidFill>
                  <a:srgbClr val="0070C0"/>
                </a:solidFill>
                <a:latin typeface="Calibri" panose="020F0502020204030204" pitchFamily="34" charset="0"/>
                <a:ea typeface="Calibri" panose="020F0502020204030204" pitchFamily="34" charset="0"/>
                <a:cs typeface="Calibri" panose="020F0502020204030204" pitchFamily="34" charset="0"/>
              </a:rPr>
              <a:t>Etapy prowadzenia diagnozy lokalnej oświaty  </a:t>
            </a:r>
            <a:endParaRPr lang="pl-PL" sz="3600" dirty="0">
              <a:solidFill>
                <a:srgbClr val="0070C0"/>
              </a:solidFill>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038850E7-29C1-47DD-B211-000A74AD0EEF}"/>
              </a:ext>
            </a:extLst>
          </p:cNvPr>
          <p:cNvSpPr/>
          <p:nvPr/>
        </p:nvSpPr>
        <p:spPr>
          <a:xfrm>
            <a:off x="636663" y="2114514"/>
            <a:ext cx="11086754" cy="3385542"/>
          </a:xfrm>
          <a:prstGeom prst="rect">
            <a:avLst/>
          </a:prstGeom>
        </p:spPr>
        <p:txBody>
          <a:bodyPr wrap="square">
            <a:spAutoFit/>
          </a:bodyPr>
          <a:lstStyle/>
          <a:p>
            <a:pPr marL="457200" indent="-457200">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Praca w 4 grupach cz.2 </a:t>
            </a:r>
          </a:p>
          <a:p>
            <a:pPr marL="457200" indent="-457200">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Zadaniem poszczególnych grup jest zapisanie na plakacie konkretnych przykładów/ rozwiązań ze swojego doświadczenia w odniesieniu do:</a:t>
            </a:r>
          </a:p>
          <a:p>
            <a:r>
              <a:rPr lang="pl-PL" sz="2000" dirty="0">
                <a:latin typeface="Calibri" panose="020F0502020204030204" pitchFamily="34" charset="0"/>
                <a:ea typeface="Calibri" panose="020F0502020204030204" pitchFamily="34" charset="0"/>
                <a:cs typeface="Calibri" panose="020F0502020204030204" pitchFamily="34" charset="0"/>
              </a:rPr>
              <a:t>Gr. 1 -</a:t>
            </a:r>
            <a:r>
              <a:rPr lang="pl-PL" dirty="0"/>
              <a:t> etapu  1 - 3</a:t>
            </a:r>
          </a:p>
          <a:p>
            <a:r>
              <a:rPr lang="pl-PL" dirty="0"/>
              <a:t>Gr. 2 - etapu 4 – 6</a:t>
            </a:r>
          </a:p>
          <a:p>
            <a:r>
              <a:rPr lang="pl-PL" dirty="0"/>
              <a:t>Gr. 3 - etapu 7 – 9</a:t>
            </a:r>
          </a:p>
          <a:p>
            <a:r>
              <a:rPr lang="pl-PL" dirty="0"/>
              <a:t>Gr. 4 - etapu 10 – 12</a:t>
            </a:r>
          </a:p>
          <a:p>
            <a:r>
              <a:rPr lang="pl-PL" sz="2000" dirty="0">
                <a:latin typeface="Calibri" panose="020F0502020204030204" pitchFamily="34" charset="0"/>
                <a:ea typeface="Calibri" panose="020F0502020204030204" pitchFamily="34" charset="0"/>
                <a:cs typeface="Calibri" panose="020F0502020204030204" pitchFamily="34" charset="0"/>
              </a:rPr>
              <a:t>oraz uzasadnienie dlaczego poszczególne etapy są ważne w prowadzeniu diagnozy.  </a:t>
            </a:r>
          </a:p>
          <a:p>
            <a:endParaRPr lang="pl-PL" sz="2000" dirty="0">
              <a:latin typeface="Calibri" panose="020F0502020204030204" pitchFamily="34" charset="0"/>
              <a:ea typeface="Calibri" panose="020F0502020204030204" pitchFamily="34" charset="0"/>
              <a:cs typeface="Calibri" panose="020F0502020204030204" pitchFamily="34" charset="0"/>
            </a:endParaRPr>
          </a:p>
          <a:p>
            <a:r>
              <a:rPr lang="pl-PL" sz="2000" dirty="0">
                <a:latin typeface="Calibri" panose="020F0502020204030204" pitchFamily="34" charset="0"/>
                <a:ea typeface="Calibri" panose="020F0502020204030204" pitchFamily="34" charset="0"/>
                <a:cs typeface="Calibri" panose="020F0502020204030204" pitchFamily="34" charset="0"/>
              </a:rPr>
              <a:t>3. Omówienie plakatów z odniesieniem trenera do planowanej realizacji w projekcie</a:t>
            </a:r>
          </a:p>
          <a:p>
            <a:endParaRPr lang="pl-PL"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410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243F3A6E-5253-453E-832D-A1C330443D4B}"/>
              </a:ext>
            </a:extLst>
          </p:cNvPr>
          <p:cNvSpPr/>
          <p:nvPr/>
        </p:nvSpPr>
        <p:spPr>
          <a:xfrm>
            <a:off x="905249" y="371926"/>
            <a:ext cx="9049657" cy="646331"/>
          </a:xfrm>
          <a:prstGeom prst="rect">
            <a:avLst/>
          </a:prstGeom>
        </p:spPr>
        <p:txBody>
          <a:bodyPr wrap="none">
            <a:spAutoFit/>
          </a:bodyPr>
          <a:lstStyle/>
          <a:p>
            <a:r>
              <a:rPr lang="pl-PL" sz="3600" b="1" dirty="0">
                <a:solidFill>
                  <a:srgbClr val="0070C0"/>
                </a:solidFill>
                <a:latin typeface="Calibri" panose="020F0502020204030204" pitchFamily="34" charset="0"/>
                <a:ea typeface="Calibri" panose="020F0502020204030204" pitchFamily="34" charset="0"/>
                <a:cs typeface="Calibri" panose="020F0502020204030204" pitchFamily="34" charset="0"/>
              </a:rPr>
              <a:t>Etapy prowadzenia diagnozy lokalnej oświaty  </a:t>
            </a:r>
            <a:endParaRPr lang="pl-PL" sz="3600" dirty="0">
              <a:solidFill>
                <a:srgbClr val="0070C0"/>
              </a:solidFill>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038850E7-29C1-47DD-B211-000A74AD0EEF}"/>
              </a:ext>
            </a:extLst>
          </p:cNvPr>
          <p:cNvSpPr/>
          <p:nvPr/>
        </p:nvSpPr>
        <p:spPr>
          <a:xfrm>
            <a:off x="470731" y="1018257"/>
            <a:ext cx="11250537" cy="5478423"/>
          </a:xfrm>
          <a:prstGeom prst="rect">
            <a:avLst/>
          </a:prstGeom>
        </p:spPr>
        <p:txBody>
          <a:bodyPr wrap="square">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Prezentacja plakatów z odniesieniem trenera do planowanej realizacji w projekcie:</a:t>
            </a:r>
          </a:p>
          <a:p>
            <a:endParaRPr lang="pl-PL" sz="2000" dirty="0">
              <a:latin typeface="Calibri" panose="020F0502020204030204" pitchFamily="34" charset="0"/>
              <a:ea typeface="Calibri" panose="020F0502020204030204" pitchFamily="34" charset="0"/>
              <a:cs typeface="Calibri" panose="020F0502020204030204" pitchFamily="34" charset="0"/>
            </a:endParaRPr>
          </a:p>
          <a:p>
            <a:r>
              <a:rPr lang="pl-PL" b="1" dirty="0"/>
              <a:t>Etap 1. Formułowanie celów diagnozy</a:t>
            </a:r>
          </a:p>
          <a:p>
            <a:endParaRPr lang="pl-PL" b="1" dirty="0"/>
          </a:p>
          <a:p>
            <a:r>
              <a:rPr lang="pl-PL" b="1" dirty="0"/>
              <a:t>Etap 2 i 3. Kto przeprowadzi diagnozę? Czemu będą służyć wyniki? Co będziemy badać?</a:t>
            </a:r>
            <a:endParaRPr lang="pl-PL" dirty="0"/>
          </a:p>
          <a:p>
            <a:endParaRPr lang="pl-PL" b="1" dirty="0"/>
          </a:p>
          <a:p>
            <a:r>
              <a:rPr lang="pl-PL" b="1" dirty="0"/>
              <a:t>Etap 4. Ustalenie źródeł, rodzajów informacji</a:t>
            </a:r>
          </a:p>
          <a:p>
            <a:endParaRPr lang="pl-PL" b="1" dirty="0"/>
          </a:p>
          <a:p>
            <a:r>
              <a:rPr lang="pl-PL" dirty="0"/>
              <a:t>PRZERWA</a:t>
            </a:r>
            <a:r>
              <a:rPr lang="pl-PL" b="1" dirty="0"/>
              <a:t> </a:t>
            </a:r>
          </a:p>
          <a:p>
            <a:endParaRPr lang="pl-PL" b="1" dirty="0"/>
          </a:p>
          <a:p>
            <a:r>
              <a:rPr lang="pl-PL" b="1" dirty="0"/>
              <a:t>Etap 5 - 6  Techniki, metody i narzędzia </a:t>
            </a:r>
          </a:p>
          <a:p>
            <a:endParaRPr lang="pl-PL" dirty="0"/>
          </a:p>
          <a:p>
            <a:r>
              <a:rPr lang="pl-PL" b="1" dirty="0"/>
              <a:t>Etap 7 – 8 – 9  Zebranie danych, techniczne opracowanie, analiza danych</a:t>
            </a:r>
          </a:p>
          <a:p>
            <a:endParaRPr lang="pl-PL" dirty="0"/>
          </a:p>
          <a:p>
            <a:r>
              <a:rPr lang="pl-PL" b="1" dirty="0"/>
              <a:t>Etap 10 - 11 - 12. Dyskusja na temat danych, wnioski i określenie priorytetów do planu strategicznego (planu rozwoju oświaty).</a:t>
            </a:r>
            <a:endParaRPr lang="pl-PL" dirty="0"/>
          </a:p>
          <a:p>
            <a:endParaRPr lang="pl-PL" dirty="0"/>
          </a:p>
          <a:p>
            <a:pPr marL="457200" indent="-457200">
              <a:buAutoNum type="arabicPeriod"/>
            </a:pPr>
            <a:endParaRPr lang="pl-PL" sz="2000" dirty="0">
              <a:latin typeface="Calibri" panose="020F0502020204030204" pitchFamily="34" charset="0"/>
              <a:ea typeface="Calibri" panose="020F0502020204030204" pitchFamily="34" charset="0"/>
              <a:cs typeface="Calibri" panose="020F0502020204030204" pitchFamily="34" charset="0"/>
            </a:endParaRPr>
          </a:p>
          <a:p>
            <a:endParaRPr lang="pl-PL"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3230861"/>
      </p:ext>
    </p:extLst>
  </p:cSld>
  <p:clrMapOvr>
    <a:masterClrMapping/>
  </p:clrMapOvr>
</p:sld>
</file>

<file path=ppt/theme/theme1.xml><?xml version="1.0" encoding="utf-8"?>
<a:theme xmlns:a="http://schemas.openxmlformats.org/drawingml/2006/main" name="szablon Radom">
  <a:themeElements>
    <a:clrScheme name="VULCAN js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4177C7"/>
      </a:hlink>
      <a:folHlink>
        <a:srgbClr val="6B81B1"/>
      </a:folHlink>
    </a:clrScheme>
    <a:fontScheme name="Projekt domyślny">
      <a:majorFont>
        <a:latin typeface="Tahom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142C62"/>
        </a:dk2>
        <a:lt2>
          <a:srgbClr val="CED9E0"/>
        </a:lt2>
        <a:accent1>
          <a:srgbClr val="4F87C5"/>
        </a:accent1>
        <a:accent2>
          <a:srgbClr val="C33D50"/>
        </a:accent2>
        <a:accent3>
          <a:srgbClr val="FFFFFF"/>
        </a:accent3>
        <a:accent4>
          <a:srgbClr val="000000"/>
        </a:accent4>
        <a:accent5>
          <a:srgbClr val="B2C3DF"/>
        </a:accent5>
        <a:accent6>
          <a:srgbClr val="B03648"/>
        </a:accent6>
        <a:hlink>
          <a:srgbClr val="94B03A"/>
        </a:hlink>
        <a:folHlink>
          <a:srgbClr val="E9A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ja MEN malop v2" id="{840BFF2F-7F9F-49B9-B0B9-5A22A350C8F6}" vid="{AACF6A8D-6FCA-4DE7-B958-7C2F337E20D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2249</Words>
  <Application>Microsoft Office PowerPoint</Application>
  <PresentationFormat>Panoramiczny</PresentationFormat>
  <Paragraphs>429</Paragraphs>
  <Slides>44</Slides>
  <Notes>25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44</vt:i4>
      </vt:variant>
    </vt:vector>
  </HeadingPairs>
  <TitlesOfParts>
    <vt:vector size="52" baseType="lpstr">
      <vt:lpstr>Arial</vt:lpstr>
      <vt:lpstr>Arial</vt:lpstr>
      <vt:lpstr>Calibri</vt:lpstr>
      <vt:lpstr>Symbol</vt:lpstr>
      <vt:lpstr>Tahoma</vt:lpstr>
      <vt:lpstr>Times New Roman</vt:lpstr>
      <vt:lpstr>Wingdings</vt:lpstr>
      <vt:lpstr>szablon Radom</vt:lpstr>
      <vt:lpstr>Projekt realizowany pod nadzorem Ministerstwa Edukacji Narodowej    VULCAN kompetencji  w MAŁOPOLSKICH SAMORZĄDACH</vt:lpstr>
      <vt:lpstr>Jakie są nasze szkoły? Diagnoza stanu lokalnej oświaty.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Tomaszewicz</dc:creator>
  <cp:lastModifiedBy>Dorota Tomaszewicz</cp:lastModifiedBy>
  <cp:revision>108</cp:revision>
  <dcterms:created xsi:type="dcterms:W3CDTF">2018-03-24T20:58:47Z</dcterms:created>
  <dcterms:modified xsi:type="dcterms:W3CDTF">2018-03-26T22:58:30Z</dcterms:modified>
</cp:coreProperties>
</file>